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7" r:id="rId2"/>
    <p:sldId id="312" r:id="rId3"/>
    <p:sldId id="299" r:id="rId4"/>
    <p:sldId id="300" r:id="rId5"/>
    <p:sldId id="304" r:id="rId6"/>
    <p:sldId id="287" r:id="rId7"/>
    <p:sldId id="305" r:id="rId8"/>
    <p:sldId id="303" r:id="rId9"/>
    <p:sldId id="301" r:id="rId10"/>
    <p:sldId id="306" r:id="rId11"/>
    <p:sldId id="307" r:id="rId12"/>
    <p:sldId id="302" r:id="rId13"/>
    <p:sldId id="308" r:id="rId14"/>
    <p:sldId id="309" r:id="rId15"/>
    <p:sldId id="311" r:id="rId16"/>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보통 스타일 4 - 강조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5" d="100"/>
          <a:sy n="115" d="100"/>
        </p:scale>
        <p:origin x="-642"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bg>
      <p:bgRef idx="1002">
        <a:schemeClr val="bg2"/>
      </p:bgRef>
    </p:bg>
    <p:spTree>
      <p:nvGrpSpPr>
        <p:cNvPr id="1" name=""/>
        <p:cNvGrpSpPr/>
        <p:nvPr/>
      </p:nvGrpSpPr>
      <p:grpSpPr>
        <a:xfrm>
          <a:off x="0" y="0"/>
          <a:ext cx="0" cy="0"/>
          <a:chOff x="0" y="0"/>
          <a:chExt cx="0" cy="0"/>
        </a:xfrm>
      </p:grpSpPr>
      <p:sp>
        <p:nvSpPr>
          <p:cNvPr id="9" name="직사각형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제목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ko-KR" altLang="en-US" smtClean="0"/>
              <a:t>마스터 제목 스타일 편집</a:t>
            </a:r>
            <a:endParaRPr kumimoji="0" lang="en-US"/>
          </a:p>
        </p:txBody>
      </p:sp>
      <p:sp>
        <p:nvSpPr>
          <p:cNvPr id="3" name="부제목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ko-KR" altLang="en-US" smtClean="0"/>
              <a:t>마스터 부제목 스타일 편집</a:t>
            </a:r>
            <a:endParaRPr kumimoji="0" lang="en-US"/>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2015-06-04</a:t>
            </a:fld>
            <a:endParaRPr lang="ko-KR" altLang="en-US" dirty="0"/>
          </a:p>
        </p:txBody>
      </p:sp>
      <p:sp>
        <p:nvSpPr>
          <p:cNvPr id="5" name="바닥글 개체 틀 4"/>
          <p:cNvSpPr>
            <a:spLocks noGrp="1"/>
          </p:cNvSpPr>
          <p:nvPr>
            <p:ph type="ftr" sz="quarter" idx="11"/>
          </p:nvPr>
        </p:nvSpPr>
        <p:spPr/>
        <p:txBody>
          <a:bodyPr/>
          <a:lstStyle/>
          <a:p>
            <a:endParaRPr lang="ko-KR" altLang="en-US" dirty="0"/>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
        <p:nvSpPr>
          <p:cNvPr id="10" name="직사각형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extLs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p:txBody>
          <a:bodyPr vert="eaVert"/>
          <a:lstStyle>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2015-06-04</a:t>
            </a:fld>
            <a:endParaRPr lang="ko-KR" altLang="en-US" dirty="0"/>
          </a:p>
        </p:txBody>
      </p:sp>
      <p:sp>
        <p:nvSpPr>
          <p:cNvPr id="5" name="바닥글 개체 틀 4"/>
          <p:cNvSpPr>
            <a:spLocks noGrp="1"/>
          </p:cNvSpPr>
          <p:nvPr>
            <p:ph type="ftr" sz="quarter" idx="11"/>
          </p:nvPr>
        </p:nvSpPr>
        <p:spPr/>
        <p:txBody>
          <a:bodyPr/>
          <a:lstStyle/>
          <a:p>
            <a:endParaRPr lang="ko-KR" altLang="en-US" dirty="0"/>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세로 제목 및 텍스트">
    <p:spTree>
      <p:nvGrpSpPr>
        <p:cNvPr id="1" name=""/>
        <p:cNvGrpSpPr/>
        <p:nvPr/>
      </p:nvGrpSpPr>
      <p:grpSpPr>
        <a:xfrm>
          <a:off x="0" y="0"/>
          <a:ext cx="0" cy="0"/>
          <a:chOff x="0" y="0"/>
          <a:chExt cx="0" cy="0"/>
        </a:xfrm>
      </p:grpSpPr>
      <p:sp>
        <p:nvSpPr>
          <p:cNvPr id="9" name="직사각형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8" name="직사각형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세로 제목 1"/>
          <p:cNvSpPr>
            <a:spLocks noGrp="1"/>
          </p:cNvSpPr>
          <p:nvPr>
            <p:ph type="title" orient="vert"/>
          </p:nvPr>
        </p:nvSpPr>
        <p:spPr>
          <a:xfrm>
            <a:off x="6781800" y="274640"/>
            <a:ext cx="1905000" cy="5851525"/>
          </a:xfrm>
        </p:spPr>
        <p:txBody>
          <a:bodyPr vert="eaVert"/>
          <a:lstStyle>
            <a:extLs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a:xfrm>
            <a:off x="457200" y="304800"/>
            <a:ext cx="6019800" cy="5851525"/>
          </a:xfrm>
        </p:spPr>
        <p:txBody>
          <a:bodyPr vert="eaVert"/>
          <a:lstStyle>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2015-06-04</a:t>
            </a:fld>
            <a:endParaRPr lang="ko-KR" altLang="en-US" dirty="0"/>
          </a:p>
        </p:txBody>
      </p:sp>
      <p:sp>
        <p:nvSpPr>
          <p:cNvPr id="5" name="바닥글 개체 틀 4"/>
          <p:cNvSpPr>
            <a:spLocks noGrp="1"/>
          </p:cNvSpPr>
          <p:nvPr>
            <p:ph type="ftr" sz="quarter" idx="11"/>
          </p:nvPr>
        </p:nvSpPr>
        <p:spPr>
          <a:xfrm>
            <a:off x="2640597" y="6377459"/>
            <a:ext cx="3836404" cy="365125"/>
          </a:xfrm>
        </p:spPr>
        <p:txBody>
          <a:bodyPr/>
          <a:lstStyle/>
          <a:p>
            <a:endParaRPr lang="ko-KR" altLang="en-US" dirty="0"/>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57200" y="155448"/>
            <a:ext cx="8229600" cy="1252728"/>
          </a:xfrm>
        </p:spPr>
        <p:txBody>
          <a:bodyPr/>
          <a:lstStyle>
            <a:extLst/>
          </a:lstStyle>
          <a:p>
            <a:r>
              <a:rPr kumimoji="0" lang="ko-KR" altLang="en-US" smtClean="0"/>
              <a:t>마스터 제목 스타일 편집</a:t>
            </a:r>
            <a:endParaRPr kumimoji="0" lang="en-US"/>
          </a:p>
        </p:txBody>
      </p:sp>
      <p:sp>
        <p:nvSpPr>
          <p:cNvPr id="3" name="내용 개체 틀 2"/>
          <p:cNvSpPr>
            <a:spLocks noGrp="1"/>
          </p:cNvSpPr>
          <p:nvPr>
            <p:ph idx="1"/>
          </p:nvPr>
        </p:nvSpPr>
        <p:spPr/>
        <p:txBody>
          <a:bodyPr/>
          <a:lstStyle>
            <a:extLst/>
          </a:lstStyle>
          <a:p>
            <a:pPr lvl="0" eaLnBrk="1" latinLnBrk="0" hangingPunct="1"/>
            <a:r>
              <a:rPr lang="ko-KR" altLang="en-US" dirty="0" smtClean="0"/>
              <a:t>마스터 텍스트 스타일을 편집합니다</a:t>
            </a:r>
          </a:p>
          <a:p>
            <a:pPr lvl="1" eaLnBrk="1" latinLnBrk="0" hangingPunct="1"/>
            <a:r>
              <a:rPr lang="ko-KR" altLang="en-US" dirty="0" smtClean="0"/>
              <a:t>둘째 수준</a:t>
            </a:r>
          </a:p>
          <a:p>
            <a:pPr lvl="2" eaLnBrk="1" latinLnBrk="0" hangingPunct="1"/>
            <a:r>
              <a:rPr lang="ko-KR" altLang="en-US" dirty="0" smtClean="0"/>
              <a:t>셋째 수준</a:t>
            </a:r>
          </a:p>
          <a:p>
            <a:pPr lvl="3" eaLnBrk="1" latinLnBrk="0" hangingPunct="1"/>
            <a:r>
              <a:rPr lang="ko-KR" altLang="en-US" dirty="0" smtClean="0"/>
              <a:t>넷째 수준</a:t>
            </a:r>
          </a:p>
          <a:p>
            <a:pPr lvl="4" eaLnBrk="1" latinLnBrk="0" hangingPunct="1"/>
            <a:r>
              <a:rPr lang="ko-KR" altLang="en-US" dirty="0" smtClean="0"/>
              <a:t>다섯째 수준</a:t>
            </a:r>
            <a:endParaRPr kumimoji="0" lang="en-US" dirty="0"/>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2015-06-04</a:t>
            </a:fld>
            <a:endParaRPr lang="ko-KR" altLang="en-US" dirty="0"/>
          </a:p>
        </p:txBody>
      </p:sp>
      <p:sp>
        <p:nvSpPr>
          <p:cNvPr id="5" name="바닥글 개체 틀 4"/>
          <p:cNvSpPr>
            <a:spLocks noGrp="1"/>
          </p:cNvSpPr>
          <p:nvPr>
            <p:ph type="ftr" sz="quarter" idx="11"/>
          </p:nvPr>
        </p:nvSpPr>
        <p:spPr/>
        <p:txBody>
          <a:bodyPr/>
          <a:lstStyle/>
          <a:p>
            <a:endParaRPr lang="ko-KR" altLang="en-US" dirty="0"/>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구역 머리글">
    <p:bg>
      <p:bgRef idx="1002">
        <a:schemeClr val="bg2"/>
      </p:bgRef>
    </p:bg>
    <p:spTree>
      <p:nvGrpSpPr>
        <p:cNvPr id="1" name=""/>
        <p:cNvGrpSpPr/>
        <p:nvPr/>
      </p:nvGrpSpPr>
      <p:grpSpPr>
        <a:xfrm>
          <a:off x="0" y="0"/>
          <a:ext cx="0" cy="0"/>
          <a:chOff x="0" y="0"/>
          <a:chExt cx="0" cy="0"/>
        </a:xfrm>
      </p:grpSpPr>
      <p:sp>
        <p:nvSpPr>
          <p:cNvPr id="9" name="직사각형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12" name="직사각형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제목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ko-KR" altLang="en-US" smtClean="0"/>
              <a:t>마스터 텍스트 스타일을 편집합니다</a:t>
            </a:r>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2015-06-04</a:t>
            </a:fld>
            <a:endParaRPr lang="ko-KR" altLang="en-US" dirty="0"/>
          </a:p>
        </p:txBody>
      </p:sp>
      <p:sp>
        <p:nvSpPr>
          <p:cNvPr id="5" name="바닥글 개체 틀 4"/>
          <p:cNvSpPr>
            <a:spLocks noGrp="1"/>
          </p:cNvSpPr>
          <p:nvPr>
            <p:ph type="ftr" sz="quarter" idx="11"/>
          </p:nvPr>
        </p:nvSpPr>
        <p:spPr/>
        <p:txBody>
          <a:bodyPr/>
          <a:lstStyle/>
          <a:p>
            <a:endParaRPr lang="ko-KR" altLang="en-US" dirty="0"/>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extLst/>
          </a:lstStyle>
          <a:p>
            <a:r>
              <a:rPr kumimoji="0" lang="ko-KR" altLang="en-US" smtClean="0"/>
              <a:t>마스터 제목 스타일 편집</a:t>
            </a:r>
            <a:endParaRPr kumimoji="0" lang="en-US"/>
          </a:p>
        </p:txBody>
      </p:sp>
      <p:sp>
        <p:nvSpPr>
          <p:cNvPr id="3" name="내용 개체 틀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내용 개체 틀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BCEF2018-4212-4B75-A328-D666677A978A}" type="datetimeFigureOut">
              <a:rPr lang="ko-KR" altLang="en-US" smtClean="0"/>
              <a:pPr/>
              <a:t>2015-06-04</a:t>
            </a:fld>
            <a:endParaRPr lang="ko-KR" altLang="en-US" dirty="0"/>
          </a:p>
        </p:txBody>
      </p:sp>
      <p:sp>
        <p:nvSpPr>
          <p:cNvPr id="6" name="바닥글 개체 틀 5"/>
          <p:cNvSpPr>
            <a:spLocks noGrp="1"/>
          </p:cNvSpPr>
          <p:nvPr>
            <p:ph type="ftr" sz="quarter" idx="11"/>
          </p:nvPr>
        </p:nvSpPr>
        <p:spPr/>
        <p:txBody>
          <a:bodyPr/>
          <a:lstStyle/>
          <a:p>
            <a:endParaRPr lang="ko-KR" altLang="en-US" dirty="0"/>
          </a:p>
        </p:txBody>
      </p:sp>
      <p:sp>
        <p:nvSpPr>
          <p:cNvPr id="7" name="슬라이드 번호 개체 틀 6"/>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extLst/>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ko-KR" altLang="en-US" smtClean="0"/>
              <a:t>마스터 텍스트 스타일을 편집합니다</a:t>
            </a:r>
          </a:p>
        </p:txBody>
      </p:sp>
      <p:sp>
        <p:nvSpPr>
          <p:cNvPr id="4" name="내용 개체 틀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텍스트 개체 틀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ko-KR" altLang="en-US" smtClean="0"/>
              <a:t>마스터 텍스트 스타일을 편집합니다</a:t>
            </a:r>
          </a:p>
        </p:txBody>
      </p:sp>
      <p:sp>
        <p:nvSpPr>
          <p:cNvPr id="6" name="내용 개체 틀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7" name="날짜 개체 틀 6"/>
          <p:cNvSpPr>
            <a:spLocks noGrp="1"/>
          </p:cNvSpPr>
          <p:nvPr>
            <p:ph type="dt" sz="half" idx="10"/>
          </p:nvPr>
        </p:nvSpPr>
        <p:spPr/>
        <p:txBody>
          <a:bodyPr/>
          <a:lstStyle/>
          <a:p>
            <a:fld id="{BCEF2018-4212-4B75-A328-D666677A978A}" type="datetimeFigureOut">
              <a:rPr lang="ko-KR" altLang="en-US" smtClean="0"/>
              <a:pPr/>
              <a:t>2015-06-04</a:t>
            </a:fld>
            <a:endParaRPr lang="ko-KR" altLang="en-US" dirty="0"/>
          </a:p>
        </p:txBody>
      </p:sp>
      <p:sp>
        <p:nvSpPr>
          <p:cNvPr id="8" name="바닥글 개체 틀 7"/>
          <p:cNvSpPr>
            <a:spLocks noGrp="1"/>
          </p:cNvSpPr>
          <p:nvPr>
            <p:ph type="ftr" sz="quarter" idx="11"/>
          </p:nvPr>
        </p:nvSpPr>
        <p:spPr/>
        <p:txBody>
          <a:bodyPr/>
          <a:lstStyle/>
          <a:p>
            <a:endParaRPr lang="ko-KR" altLang="en-US" dirty="0"/>
          </a:p>
        </p:txBody>
      </p:sp>
      <p:sp>
        <p:nvSpPr>
          <p:cNvPr id="9" name="슬라이드 번호 개체 틀 8"/>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extLst/>
          </a:lstStyle>
          <a:p>
            <a:r>
              <a:rPr kumimoji="0" lang="ko-KR" altLang="en-US" smtClean="0"/>
              <a:t>마스터 제목 스타일 편집</a:t>
            </a:r>
            <a:endParaRPr kumimoji="0" lang="en-US"/>
          </a:p>
        </p:txBody>
      </p:sp>
      <p:sp>
        <p:nvSpPr>
          <p:cNvPr id="3" name="날짜 개체 틀 2"/>
          <p:cNvSpPr>
            <a:spLocks noGrp="1"/>
          </p:cNvSpPr>
          <p:nvPr>
            <p:ph type="dt" sz="half" idx="10"/>
          </p:nvPr>
        </p:nvSpPr>
        <p:spPr/>
        <p:txBody>
          <a:bodyPr/>
          <a:lstStyle/>
          <a:p>
            <a:fld id="{BCEF2018-4212-4B75-A328-D666677A978A}" type="datetimeFigureOut">
              <a:rPr lang="ko-KR" altLang="en-US" smtClean="0"/>
              <a:pPr/>
              <a:t>2015-06-04</a:t>
            </a:fld>
            <a:endParaRPr lang="ko-KR" altLang="en-US" dirty="0"/>
          </a:p>
        </p:txBody>
      </p:sp>
      <p:sp>
        <p:nvSpPr>
          <p:cNvPr id="4" name="바닥글 개체 틀 3"/>
          <p:cNvSpPr>
            <a:spLocks noGrp="1"/>
          </p:cNvSpPr>
          <p:nvPr>
            <p:ph type="ftr" sz="quarter" idx="11"/>
          </p:nvPr>
        </p:nvSpPr>
        <p:spPr/>
        <p:txBody>
          <a:bodyPr/>
          <a:lstStyle/>
          <a:p>
            <a:endParaRPr lang="ko-KR" altLang="en-US" dirty="0"/>
          </a:p>
        </p:txBody>
      </p:sp>
      <p:sp>
        <p:nvSpPr>
          <p:cNvPr id="5" name="슬라이드 번호 개체 틀 4"/>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BCEF2018-4212-4B75-A328-D666677A978A}" type="datetimeFigureOut">
              <a:rPr lang="ko-KR" altLang="en-US" smtClean="0"/>
              <a:pPr/>
              <a:t>2015-06-04</a:t>
            </a:fld>
            <a:endParaRPr lang="ko-KR" altLang="en-US" dirty="0"/>
          </a:p>
        </p:txBody>
      </p:sp>
      <p:sp>
        <p:nvSpPr>
          <p:cNvPr id="3" name="바닥글 개체 틀 2"/>
          <p:cNvSpPr>
            <a:spLocks noGrp="1"/>
          </p:cNvSpPr>
          <p:nvPr>
            <p:ph type="ftr" sz="quarter" idx="11"/>
          </p:nvPr>
        </p:nvSpPr>
        <p:spPr/>
        <p:txBody>
          <a:bodyPr/>
          <a:lstStyle/>
          <a:p>
            <a:endParaRPr lang="ko-KR" altLang="en-US" dirty="0"/>
          </a:p>
        </p:txBody>
      </p:sp>
      <p:sp>
        <p:nvSpPr>
          <p:cNvPr id="4" name="슬라이드 번호 개체 틀 3"/>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ko-KR" altLang="en-US" smtClean="0"/>
              <a:t>마스터 제목 스타일 편집</a:t>
            </a:r>
            <a:endParaRPr kumimoji="0" lang="en-US"/>
          </a:p>
        </p:txBody>
      </p:sp>
      <p:sp>
        <p:nvSpPr>
          <p:cNvPr id="3" name="내용 개체 틀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텍스트 개체 틀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ko-KR" altLang="en-US" smtClean="0"/>
              <a:t>마스터 텍스트 스타일을 편집합니다</a:t>
            </a:r>
          </a:p>
        </p:txBody>
      </p:sp>
      <p:sp>
        <p:nvSpPr>
          <p:cNvPr id="5" name="날짜 개체 틀 4"/>
          <p:cNvSpPr>
            <a:spLocks noGrp="1"/>
          </p:cNvSpPr>
          <p:nvPr>
            <p:ph type="dt" sz="half" idx="10"/>
          </p:nvPr>
        </p:nvSpPr>
        <p:spPr/>
        <p:txBody>
          <a:bodyPr/>
          <a:lstStyle/>
          <a:p>
            <a:fld id="{BCEF2018-4212-4B75-A328-D666677A978A}" type="datetimeFigureOut">
              <a:rPr lang="ko-KR" altLang="en-US" smtClean="0"/>
              <a:pPr/>
              <a:t>2015-06-04</a:t>
            </a:fld>
            <a:endParaRPr lang="ko-KR" altLang="en-US" dirty="0"/>
          </a:p>
        </p:txBody>
      </p:sp>
      <p:sp>
        <p:nvSpPr>
          <p:cNvPr id="6" name="바닥글 개체 틀 5"/>
          <p:cNvSpPr>
            <a:spLocks noGrp="1"/>
          </p:cNvSpPr>
          <p:nvPr>
            <p:ph type="ftr" sz="quarter" idx="11"/>
          </p:nvPr>
        </p:nvSpPr>
        <p:spPr/>
        <p:txBody>
          <a:bodyPr/>
          <a:lstStyle/>
          <a:p>
            <a:endParaRPr lang="ko-KR" altLang="en-US" dirty="0"/>
          </a:p>
        </p:txBody>
      </p:sp>
      <p:sp>
        <p:nvSpPr>
          <p:cNvPr id="7" name="슬라이드 번호 개체 틀 6"/>
          <p:cNvSpPr>
            <a:spLocks noGrp="1"/>
          </p:cNvSpPr>
          <p:nvPr>
            <p:ph type="sldNum" sz="quarter" idx="12"/>
          </p:nvPr>
        </p:nvSpPr>
        <p:spPr/>
        <p:txBody>
          <a:bodyPr/>
          <a:lstStyle/>
          <a:p>
            <a:fld id="{5F99904B-3DC8-4719-AA7A-153BF87301AC}" type="slidenum">
              <a:rPr lang="ko-KR" altLang="en-US" smtClean="0"/>
              <a:pPr/>
              <a:t>‹#›</a:t>
            </a:fld>
            <a:endParaRPr lang="ko-KR" altLang="en-US" dirty="0"/>
          </a:p>
        </p:txBody>
      </p:sp>
      <p:sp>
        <p:nvSpPr>
          <p:cNvPr id="12" name="직사각형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직사각형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bg>
      <p:bgRef idx="1001">
        <a:schemeClr val="bg2"/>
      </p:bgRef>
    </p:bg>
    <p:spTree>
      <p:nvGrpSpPr>
        <p:cNvPr id="1" name=""/>
        <p:cNvGrpSpPr/>
        <p:nvPr/>
      </p:nvGrpSpPr>
      <p:grpSpPr>
        <a:xfrm>
          <a:off x="0" y="0"/>
          <a:ext cx="0" cy="0"/>
          <a:chOff x="0" y="0"/>
          <a:chExt cx="0" cy="0"/>
        </a:xfrm>
      </p:grpSpPr>
      <p:sp>
        <p:nvSpPr>
          <p:cNvPr id="2" name="제목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ko-KR" altLang="en-US" smtClean="0"/>
              <a:t>마스터 제목 스타일 편집</a:t>
            </a:r>
            <a:endParaRPr kumimoji="0" lang="en-US"/>
          </a:p>
        </p:txBody>
      </p:sp>
      <p:sp>
        <p:nvSpPr>
          <p:cNvPr id="3" name="그림 개체 틀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ko-KR" altLang="en-US" dirty="0" smtClean="0"/>
              <a:t>그림을 추가하려면 아이콘을 클릭하십시오</a:t>
            </a:r>
            <a:endParaRPr kumimoji="0" lang="en-US" dirty="0"/>
          </a:p>
        </p:txBody>
      </p:sp>
      <p:sp>
        <p:nvSpPr>
          <p:cNvPr id="4" name="텍스트 개체 틀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ko-KR" altLang="en-US" smtClean="0"/>
              <a:t>마스터 텍스트 스타일을 편집합니다</a:t>
            </a:r>
          </a:p>
        </p:txBody>
      </p:sp>
      <p:sp>
        <p:nvSpPr>
          <p:cNvPr id="5" name="날짜 개체 틀 4"/>
          <p:cNvSpPr>
            <a:spLocks noGrp="1"/>
          </p:cNvSpPr>
          <p:nvPr>
            <p:ph type="dt" sz="half" idx="10"/>
          </p:nvPr>
        </p:nvSpPr>
        <p:spPr>
          <a:xfrm>
            <a:off x="164592" y="1170432"/>
            <a:ext cx="2523744" cy="201168"/>
          </a:xfrm>
        </p:spPr>
        <p:txBody>
          <a:bodyPr/>
          <a:lstStyle/>
          <a:p>
            <a:fld id="{BCEF2018-4212-4B75-A328-D666677A978A}" type="datetimeFigureOut">
              <a:rPr lang="ko-KR" altLang="en-US" smtClean="0"/>
              <a:pPr/>
              <a:t>2015-06-04</a:t>
            </a:fld>
            <a:endParaRPr lang="ko-KR" altLang="en-US" dirty="0"/>
          </a:p>
        </p:txBody>
      </p:sp>
      <p:sp>
        <p:nvSpPr>
          <p:cNvPr id="11" name="직사각형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직사각형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6" name="바닥글 개체 틀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ko-KR" altLang="en-US" dirty="0"/>
          </a:p>
        </p:txBody>
      </p:sp>
      <p:sp>
        <p:nvSpPr>
          <p:cNvPr id="7" name="슬라이드 번호 개체 틀 6"/>
          <p:cNvSpPr>
            <a:spLocks noGrp="1"/>
          </p:cNvSpPr>
          <p:nvPr>
            <p:ph type="sldNum" sz="quarter" idx="12"/>
          </p:nvPr>
        </p:nvSpPr>
        <p:spPr>
          <a:xfrm>
            <a:off x="8339328" y="1170432"/>
            <a:ext cx="733864" cy="201168"/>
          </a:xfrm>
        </p:spPr>
        <p:txBody>
          <a:bodyPr/>
          <a:lstStyle/>
          <a:p>
            <a:fld id="{5F99904B-3DC8-4719-AA7A-153BF87301AC}" type="slidenum">
              <a:rPr lang="ko-KR" altLang="en-US" smtClean="0"/>
              <a:pPr/>
              <a:t>‹#›</a:t>
            </a:fld>
            <a:endParaRPr lang="ko-KR" alt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직사각형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7" name="직사각형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제목 개체 틀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ko-KR" altLang="en-US" smtClean="0"/>
              <a:t>마스터 텍스트 스타일을 편집합니다</a:t>
            </a:r>
          </a:p>
          <a:p>
            <a:pPr lvl="1" eaLnBrk="1" latinLnBrk="0" hangingPunct="1"/>
            <a:r>
              <a:rPr kumimoji="0" lang="ko-KR" altLang="en-US" smtClean="0"/>
              <a:t>둘째 수준</a:t>
            </a:r>
          </a:p>
          <a:p>
            <a:pPr lvl="2" eaLnBrk="1" latinLnBrk="0" hangingPunct="1"/>
            <a:r>
              <a:rPr kumimoji="0" lang="ko-KR" altLang="en-US" smtClean="0"/>
              <a:t>셋째 수준</a:t>
            </a:r>
          </a:p>
          <a:p>
            <a:pPr lvl="3" eaLnBrk="1" latinLnBrk="0" hangingPunct="1"/>
            <a:r>
              <a:rPr kumimoji="0" lang="ko-KR" altLang="en-US" smtClean="0"/>
              <a:t>넷째 수준</a:t>
            </a:r>
          </a:p>
          <a:p>
            <a:pPr lvl="4" eaLnBrk="1" latinLnBrk="0" hangingPunct="1"/>
            <a:r>
              <a:rPr kumimoji="0" lang="ko-KR" altLang="en-US" smtClean="0"/>
              <a:t>다섯째 수준</a:t>
            </a:r>
            <a:endParaRPr kumimoji="0" lang="en-US"/>
          </a:p>
        </p:txBody>
      </p:sp>
      <p:sp>
        <p:nvSpPr>
          <p:cNvPr id="4" name="날짜 개체 틀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BCEF2018-4212-4B75-A328-D666677A978A}" type="datetimeFigureOut">
              <a:rPr lang="ko-KR" altLang="en-US" smtClean="0"/>
              <a:pPr/>
              <a:t>2015-06-04</a:t>
            </a:fld>
            <a:endParaRPr lang="ko-KR" altLang="en-US" dirty="0"/>
          </a:p>
        </p:txBody>
      </p:sp>
      <p:sp>
        <p:nvSpPr>
          <p:cNvPr id="5" name="바닥글 개체 틀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ko-KR" altLang="en-US" dirty="0"/>
          </a:p>
        </p:txBody>
      </p:sp>
      <p:sp>
        <p:nvSpPr>
          <p:cNvPr id="6" name="슬라이드 번호 개체 틀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5F99904B-3DC8-4719-AA7A-153BF87301AC}" type="slidenum">
              <a:rPr lang="ko-KR" altLang="en-US" smtClean="0"/>
              <a:pPr/>
              <a:t>‹#›</a:t>
            </a:fld>
            <a:endParaRPr lang="ko-KR" alt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1"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1"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1"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1"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1"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1"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1"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1"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1"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1"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fontScale="90000"/>
          </a:bodyPr>
          <a:lstStyle/>
          <a:p>
            <a:r>
              <a:rPr lang="en-US" altLang="ko-KR" dirty="0" smtClean="0"/>
              <a:t>Ch.13 Source Rock Evaluation</a:t>
            </a:r>
            <a:endParaRPr lang="ko-KR" altLang="en-US" dirty="0"/>
          </a:p>
        </p:txBody>
      </p:sp>
      <p:sp>
        <p:nvSpPr>
          <p:cNvPr id="3" name="내용 개체 틀 2"/>
          <p:cNvSpPr>
            <a:spLocks noGrp="1"/>
          </p:cNvSpPr>
          <p:nvPr>
            <p:ph idx="1"/>
          </p:nvPr>
        </p:nvSpPr>
        <p:spPr/>
        <p:txBody>
          <a:bodyPr>
            <a:normAutofit fontScale="92500" lnSpcReduction="20000"/>
          </a:bodyPr>
          <a:lstStyle/>
          <a:p>
            <a:pPr latinLnBrk="0"/>
            <a:r>
              <a:rPr lang="en-US" dirty="0" smtClean="0">
                <a:latin typeface="맑은 고딕" panose="020B0503020000020004" pitchFamily="50" charset="-127"/>
                <a:ea typeface="맑은 고딕" panose="020B0503020000020004" pitchFamily="50" charset="-127"/>
              </a:rPr>
              <a:t>Source Rock </a:t>
            </a:r>
            <a:r>
              <a:rPr lang="en-US" dirty="0" smtClean="0">
                <a:latin typeface="맑은 고딕" panose="020B0503020000020004" pitchFamily="50" charset="-127"/>
                <a:ea typeface="맑은 고딕" panose="020B0503020000020004" pitchFamily="50" charset="-127"/>
              </a:rPr>
              <a:t>Definitions</a:t>
            </a:r>
            <a:endParaRPr lang="en-US" dirty="0" smtClean="0">
              <a:latin typeface="맑은 고딕" panose="020B0503020000020004" pitchFamily="50" charset="-127"/>
              <a:ea typeface="맑은 고딕" panose="020B0503020000020004" pitchFamily="50" charset="-127"/>
            </a:endParaRPr>
          </a:p>
          <a:p>
            <a:pPr lvl="1" latinLnBrk="0"/>
            <a:r>
              <a:rPr lang="en-US" sz="1500" b="1" dirty="0" smtClean="0">
                <a:latin typeface="맑은 고딕" panose="020B0503020000020004" pitchFamily="50" charset="-127"/>
                <a:ea typeface="맑은 고딕" panose="020B0503020000020004" pitchFamily="50" charset="-127"/>
              </a:rPr>
              <a:t>Source rock</a:t>
            </a:r>
            <a:r>
              <a:rPr lang="en-US" sz="1500" dirty="0" smtClean="0">
                <a:latin typeface="맑은 고딕" panose="020B0503020000020004" pitchFamily="50" charset="-127"/>
                <a:ea typeface="맑은 고딕" panose="020B0503020000020004" pitchFamily="50" charset="-127"/>
              </a:rPr>
              <a:t>: A unit of rock within which sufficient hydrocarbons have been generated, and from which sufficient hydrocarbons have migrated to forma a commercial accumulation of oil or gas.</a:t>
            </a:r>
            <a:endParaRPr lang="en-US" sz="1500" dirty="0" smtClean="0">
              <a:latin typeface="맑은 고딕" panose="020B0503020000020004" pitchFamily="50" charset="-127"/>
              <a:ea typeface="맑은 고딕" panose="020B0503020000020004" pitchFamily="50" charset="-127"/>
            </a:endParaRPr>
          </a:p>
          <a:p>
            <a:pPr lvl="1" latinLnBrk="0"/>
            <a:r>
              <a:rPr lang="en-US" sz="1500" b="1" dirty="0" smtClean="0">
                <a:latin typeface="맑은 고딕" panose="020B0503020000020004" pitchFamily="50" charset="-127"/>
                <a:ea typeface="맑은 고딕" panose="020B0503020000020004" pitchFamily="50" charset="-127"/>
              </a:rPr>
              <a:t>Possible source rock</a:t>
            </a:r>
            <a:r>
              <a:rPr lang="en-US" sz="1500" dirty="0" smtClean="0">
                <a:latin typeface="맑은 고딕" panose="020B0503020000020004" pitchFamily="50" charset="-127"/>
                <a:ea typeface="맑은 고딕" panose="020B0503020000020004" pitchFamily="50" charset="-127"/>
              </a:rPr>
              <a:t>: Generally, for any given rock, geochemical source rock analysis do not yield information which can be used to tell if hydrocarbons actually have migrated from that rock. From an </a:t>
            </a:r>
            <a:r>
              <a:rPr lang="en-US" sz="1500" dirty="0" smtClean="0">
                <a:latin typeface="맑은 고딕" panose="020B0503020000020004" pitchFamily="50" charset="-127"/>
                <a:ea typeface="맑은 고딕" panose="020B0503020000020004" pitchFamily="50" charset="-127"/>
              </a:rPr>
              <a:t>operational standpoint, then, every rock is a possible source rock.</a:t>
            </a:r>
          </a:p>
          <a:p>
            <a:pPr lvl="1" latinLnBrk="0"/>
            <a:r>
              <a:rPr lang="en-US" sz="1500" b="1" dirty="0" smtClean="0">
                <a:latin typeface="맑은 고딕" panose="020B0503020000020004" pitchFamily="50" charset="-127"/>
                <a:ea typeface="맑은 고딕" panose="020B0503020000020004" pitchFamily="50" charset="-127"/>
              </a:rPr>
              <a:t>Active source bed</a:t>
            </a:r>
            <a:r>
              <a:rPr lang="en-US" sz="1500" dirty="0" smtClean="0">
                <a:latin typeface="맑은 고딕" panose="020B0503020000020004" pitchFamily="50" charset="-127"/>
                <a:ea typeface="맑은 고딕" panose="020B0503020000020004" pitchFamily="50" charset="-127"/>
              </a:rPr>
              <a:t>: A unit of rock that is in the process of generating and expelling oil or gas</a:t>
            </a:r>
          </a:p>
          <a:p>
            <a:pPr lvl="1" latinLnBrk="0"/>
            <a:r>
              <a:rPr lang="en-US" sz="1500" b="1" dirty="0" smtClean="0">
                <a:latin typeface="맑은 고딕" panose="020B0503020000020004" pitchFamily="50" charset="-127"/>
                <a:ea typeface="맑은 고딕" panose="020B0503020000020004" pitchFamily="50" charset="-127"/>
              </a:rPr>
              <a:t>Potential source rock</a:t>
            </a:r>
            <a:r>
              <a:rPr lang="en-US" sz="1500" dirty="0" smtClean="0">
                <a:latin typeface="맑은 고딕" panose="020B0503020000020004" pitchFamily="50" charset="-127"/>
                <a:ea typeface="맑은 고딕" panose="020B0503020000020004" pitchFamily="50" charset="-127"/>
              </a:rPr>
              <a:t>: A unit of rock that has the capacity to generate oil or gas in sufficient quantities to form commercial accumulations, but has not yet done so because of insufficient thermal maturation.</a:t>
            </a:r>
          </a:p>
          <a:p>
            <a:pPr lvl="1" latinLnBrk="0"/>
            <a:r>
              <a:rPr lang="en-US" sz="1500" b="1" dirty="0" smtClean="0">
                <a:latin typeface="맑은 고딕" panose="020B0503020000020004" pitchFamily="50" charset="-127"/>
                <a:ea typeface="맑은 고딕" panose="020B0503020000020004" pitchFamily="50" charset="-127"/>
              </a:rPr>
              <a:t>Limited source bed</a:t>
            </a:r>
            <a:r>
              <a:rPr lang="en-US" sz="1500" dirty="0" smtClean="0">
                <a:latin typeface="맑은 고딕" panose="020B0503020000020004" pitchFamily="50" charset="-127"/>
                <a:ea typeface="맑은 고딕" panose="020B0503020000020004" pitchFamily="50" charset="-127"/>
              </a:rPr>
              <a:t>: A unit of rock that does not contain enough volume to source commercial accumulations. Examples are thin shale laminations in carbonates and thin coal stringers in various strata.</a:t>
            </a:r>
          </a:p>
          <a:p>
            <a:pPr lvl="1" latinLnBrk="0"/>
            <a:r>
              <a:rPr lang="en-US" sz="1500" b="1" dirty="0" smtClean="0">
                <a:latin typeface="맑은 고딕" panose="020B0503020000020004" pitchFamily="50" charset="-127"/>
                <a:ea typeface="맑은 고딕" panose="020B0503020000020004" pitchFamily="50" charset="-127"/>
              </a:rPr>
              <a:t>Quiescent potential source bed</a:t>
            </a:r>
            <a:r>
              <a:rPr lang="en-US" sz="1500" dirty="0" smtClean="0">
                <a:latin typeface="맑은 고딕" panose="020B0503020000020004" pitchFamily="50" charset="-127"/>
                <a:ea typeface="맑은 고딕" panose="020B0503020000020004" pitchFamily="50" charset="-127"/>
              </a:rPr>
              <a:t>: A source bed that was once active but has </a:t>
            </a:r>
            <a:r>
              <a:rPr lang="en-US" sz="1500" dirty="0" err="1" smtClean="0">
                <a:latin typeface="맑은 고딕" panose="020B0503020000020004" pitchFamily="50" charset="-127"/>
                <a:ea typeface="맑은 고딕" panose="020B0503020000020004" pitchFamily="50" charset="-127"/>
              </a:rPr>
              <a:t>temporaily</a:t>
            </a:r>
            <a:r>
              <a:rPr lang="en-US" sz="1500" dirty="0" smtClean="0">
                <a:latin typeface="맑은 고딕" panose="020B0503020000020004" pitchFamily="50" charset="-127"/>
                <a:ea typeface="맑은 고딕" panose="020B0503020000020004" pitchFamily="50" charset="-127"/>
              </a:rPr>
              <a:t> stopped generating and expelling hydrocarbons. Such situations are usually </a:t>
            </a:r>
            <a:r>
              <a:rPr lang="en-US" sz="1500" dirty="0" err="1" smtClean="0">
                <a:latin typeface="맑은 고딕" panose="020B0503020000020004" pitchFamily="50" charset="-127"/>
                <a:ea typeface="맑은 고딕" panose="020B0503020000020004" pitchFamily="50" charset="-127"/>
              </a:rPr>
              <a:t>assciated</a:t>
            </a:r>
            <a:r>
              <a:rPr lang="en-US" sz="1500" dirty="0" smtClean="0">
                <a:latin typeface="맑은 고딕" panose="020B0503020000020004" pitchFamily="50" charset="-127"/>
                <a:ea typeface="맑은 고딕" panose="020B0503020000020004" pitchFamily="50" charset="-127"/>
              </a:rPr>
              <a:t> with thermal cooling due to uplift and erosion. An uplifted formation may still have source potential if reburied.</a:t>
            </a:r>
          </a:p>
          <a:p>
            <a:pPr lvl="1" latinLnBrk="0"/>
            <a:r>
              <a:rPr lang="en-US" sz="1500" dirty="0" smtClean="0">
                <a:latin typeface="맑은 고딕" panose="020B0503020000020004" pitchFamily="50" charset="-127"/>
                <a:ea typeface="맑은 고딕" panose="020B0503020000020004" pitchFamily="50" charset="-127"/>
              </a:rPr>
              <a:t>Spent source bed:  A source bed that has completed the process of oil or gas </a:t>
            </a:r>
            <a:r>
              <a:rPr lang="en-US" sz="1500" dirty="0" err="1" smtClean="0">
                <a:latin typeface="맑은 고딕" panose="020B0503020000020004" pitchFamily="50" charset="-127"/>
                <a:ea typeface="맑은 고딕" panose="020B0503020000020004" pitchFamily="50" charset="-127"/>
              </a:rPr>
              <a:t>heneration</a:t>
            </a:r>
            <a:r>
              <a:rPr lang="en-US" sz="1500" dirty="0" smtClean="0">
                <a:latin typeface="맑은 고딕" panose="020B0503020000020004" pitchFamily="50" charset="-127"/>
                <a:ea typeface="맑은 고딕" panose="020B0503020000020004" pitchFamily="50" charset="-127"/>
              </a:rPr>
              <a:t> and expulsion. It may be spent for oil but active for gas</a:t>
            </a:r>
          </a:p>
          <a:p>
            <a:pPr lvl="1" latinLnBrk="0"/>
            <a:endParaRPr lang="en-US" sz="1500" dirty="0">
              <a:latin typeface="맑은 고딕" panose="020B0503020000020004" pitchFamily="50" charset="-127"/>
              <a:ea typeface="맑은 고딕" panose="020B0503020000020004" pitchFamily="50" charset="-127"/>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3"/>
          <p:cNvSpPr>
            <a:spLocks noGrp="1"/>
          </p:cNvSpPr>
          <p:nvPr>
            <p:ph idx="1"/>
          </p:nvPr>
        </p:nvSpPr>
        <p:spPr>
          <a:xfrm>
            <a:off x="457200" y="1556793"/>
            <a:ext cx="8229600" cy="4844008"/>
          </a:xfrm>
        </p:spPr>
        <p:txBody>
          <a:bodyPr/>
          <a:lstStyle/>
          <a:p>
            <a:r>
              <a:rPr lang="ko-KR" altLang="en-US" dirty="0" err="1" smtClean="0">
                <a:latin typeface="맑은 고딕" panose="020B0503020000020004" pitchFamily="50" charset="-127"/>
                <a:ea typeface="맑은 고딕" panose="020B0503020000020004" pitchFamily="50" charset="-127"/>
              </a:rPr>
              <a:t>열적</a:t>
            </a:r>
            <a:r>
              <a:rPr lang="ko-KR" altLang="en-US" dirty="0" smtClean="0">
                <a:latin typeface="맑은 고딕" panose="020B0503020000020004" pitchFamily="50" charset="-127"/>
                <a:ea typeface="맑은 고딕" panose="020B0503020000020004" pitchFamily="50" charset="-127"/>
              </a:rPr>
              <a:t> 성숙도</a:t>
            </a:r>
            <a:endParaRPr lang="en-US" altLang="ko-KR" dirty="0" smtClean="0">
              <a:latin typeface="맑은 고딕" panose="020B0503020000020004" pitchFamily="50" charset="-127"/>
              <a:ea typeface="맑은 고딕" panose="020B0503020000020004" pitchFamily="50" charset="-127"/>
            </a:endParaRPr>
          </a:p>
          <a:p>
            <a:endParaRPr lang="en-US" altLang="ko-KR" dirty="0">
              <a:latin typeface="맑은 고딕" panose="020B0503020000020004" pitchFamily="50" charset="-127"/>
              <a:ea typeface="맑은 고딕" panose="020B0503020000020004" pitchFamily="50" charset="-127"/>
            </a:endParaRPr>
          </a:p>
          <a:p>
            <a:pPr lvl="1"/>
            <a:r>
              <a:rPr lang="en-US" altLang="ko-KR" sz="2000" dirty="0" smtClean="0">
                <a:latin typeface="맑은 고딕" panose="020B0503020000020004" pitchFamily="50" charset="-127"/>
                <a:ea typeface="맑은 고딕" panose="020B0503020000020004" pitchFamily="50" charset="-127"/>
              </a:rPr>
              <a:t>HI vs OI Van </a:t>
            </a:r>
            <a:r>
              <a:rPr lang="en-US" altLang="ko-KR" sz="2000" dirty="0" err="1" smtClean="0">
                <a:latin typeface="맑은 고딕" panose="020B0503020000020004" pitchFamily="50" charset="-127"/>
                <a:ea typeface="맑은 고딕" panose="020B0503020000020004" pitchFamily="50" charset="-127"/>
              </a:rPr>
              <a:t>Krevelen</a:t>
            </a:r>
            <a:r>
              <a:rPr lang="en-US" altLang="ko-KR" sz="2000" dirty="0" smtClean="0">
                <a:latin typeface="맑은 고딕" panose="020B0503020000020004" pitchFamily="50" charset="-127"/>
                <a:ea typeface="맑은 고딕" panose="020B0503020000020004" pitchFamily="50" charset="-127"/>
              </a:rPr>
              <a:t> diagram </a:t>
            </a:r>
            <a:r>
              <a:rPr lang="ko-KR" altLang="en-US" sz="2000" dirty="0" smtClean="0">
                <a:latin typeface="맑은 고딕" panose="020B0503020000020004" pitchFamily="50" charset="-127"/>
                <a:ea typeface="맑은 고딕" panose="020B0503020000020004" pitchFamily="50" charset="-127"/>
              </a:rPr>
              <a:t>상의 위치</a:t>
            </a:r>
            <a:endParaRPr lang="en-US" altLang="ko-KR" sz="2000" dirty="0" smtClean="0">
              <a:latin typeface="맑은 고딕" panose="020B0503020000020004" pitchFamily="50" charset="-127"/>
              <a:ea typeface="맑은 고딕" panose="020B0503020000020004" pitchFamily="50" charset="-127"/>
            </a:endParaRPr>
          </a:p>
          <a:p>
            <a:pPr lvl="1"/>
            <a:r>
              <a:rPr lang="en-US" altLang="ko-KR" sz="2000" dirty="0" smtClean="0">
                <a:latin typeface="맑은 고딕" panose="020B0503020000020004" pitchFamily="50" charset="-127"/>
                <a:ea typeface="맑은 고딕" panose="020B0503020000020004" pitchFamily="50" charset="-127"/>
              </a:rPr>
              <a:t>S</a:t>
            </a:r>
            <a:r>
              <a:rPr lang="en-US" altLang="ko-KR" sz="2000" baseline="-25000" dirty="0" smtClean="0">
                <a:latin typeface="맑은 고딕" panose="020B0503020000020004" pitchFamily="50" charset="-127"/>
                <a:ea typeface="맑은 고딕" panose="020B0503020000020004" pitchFamily="50" charset="-127"/>
              </a:rPr>
              <a:t>2</a:t>
            </a:r>
            <a:r>
              <a:rPr lang="en-US" altLang="ko-KR" sz="2000" dirty="0" smtClean="0">
                <a:latin typeface="맑은 고딕" panose="020B0503020000020004" pitchFamily="50" charset="-127"/>
                <a:ea typeface="맑은 고딕" panose="020B0503020000020004" pitchFamily="50" charset="-127"/>
              </a:rPr>
              <a:t> peak</a:t>
            </a:r>
            <a:r>
              <a:rPr lang="ko-KR" altLang="en-US" sz="2000" dirty="0" smtClean="0">
                <a:latin typeface="맑은 고딕" panose="020B0503020000020004" pitchFamily="50" charset="-127"/>
                <a:ea typeface="맑은 고딕" panose="020B0503020000020004" pitchFamily="50" charset="-127"/>
              </a:rPr>
              <a:t>의 위치</a:t>
            </a:r>
            <a:endParaRPr lang="en-US" altLang="ko-KR" sz="2000" dirty="0" smtClean="0">
              <a:latin typeface="맑은 고딕" panose="020B0503020000020004" pitchFamily="50" charset="-127"/>
              <a:ea typeface="맑은 고딕" panose="020B0503020000020004" pitchFamily="50" charset="-127"/>
            </a:endParaRPr>
          </a:p>
          <a:p>
            <a:pPr lvl="1"/>
            <a:r>
              <a:rPr lang="en-US" altLang="ko-KR" sz="2000" dirty="0" smtClean="0">
                <a:latin typeface="맑은 고딕" panose="020B0503020000020004" pitchFamily="50" charset="-127"/>
                <a:ea typeface="맑은 고딕" panose="020B0503020000020004" pitchFamily="50" charset="-127"/>
              </a:rPr>
              <a:t>Production index or transformation ratio = S</a:t>
            </a:r>
            <a:r>
              <a:rPr lang="en-US" altLang="ko-KR" sz="2000" baseline="-25000" dirty="0" smtClean="0">
                <a:latin typeface="맑은 고딕" panose="020B0503020000020004" pitchFamily="50" charset="-127"/>
                <a:ea typeface="맑은 고딕" panose="020B0503020000020004" pitchFamily="50" charset="-127"/>
              </a:rPr>
              <a:t>2</a:t>
            </a:r>
            <a:r>
              <a:rPr lang="en-US" altLang="ko-KR" sz="2000" dirty="0" smtClean="0">
                <a:latin typeface="맑은 고딕" panose="020B0503020000020004" pitchFamily="50" charset="-127"/>
                <a:ea typeface="맑은 고딕" panose="020B0503020000020004" pitchFamily="50" charset="-127"/>
              </a:rPr>
              <a:t>/(S</a:t>
            </a:r>
            <a:r>
              <a:rPr lang="en-US" altLang="ko-KR" sz="2000" baseline="-25000" dirty="0" smtClean="0">
                <a:latin typeface="맑은 고딕" panose="020B0503020000020004" pitchFamily="50" charset="-127"/>
                <a:ea typeface="맑은 고딕" panose="020B0503020000020004" pitchFamily="50" charset="-127"/>
              </a:rPr>
              <a:t>3</a:t>
            </a:r>
            <a:r>
              <a:rPr lang="en-US" altLang="ko-KR" sz="2000" dirty="0" smtClean="0">
                <a:latin typeface="맑은 고딕" panose="020B0503020000020004" pitchFamily="50" charset="-127"/>
                <a:ea typeface="맑은 고딕" panose="020B0503020000020004" pitchFamily="50" charset="-127"/>
              </a:rPr>
              <a:t>+S</a:t>
            </a:r>
            <a:r>
              <a:rPr lang="en-US" altLang="ko-KR" sz="2000" baseline="-25000" dirty="0" smtClean="0">
                <a:latin typeface="맑은 고딕" panose="020B0503020000020004" pitchFamily="50" charset="-127"/>
                <a:ea typeface="맑은 고딕" panose="020B0503020000020004" pitchFamily="50" charset="-127"/>
              </a:rPr>
              <a:t>3</a:t>
            </a:r>
            <a:r>
              <a:rPr lang="en-US" altLang="ko-KR" sz="2000" dirty="0" smtClean="0">
                <a:latin typeface="맑은 고딕" panose="020B0503020000020004" pitchFamily="50" charset="-127"/>
                <a:ea typeface="맑은 고딕" panose="020B0503020000020004" pitchFamily="50" charset="-127"/>
              </a:rPr>
              <a:t>) </a:t>
            </a:r>
            <a:r>
              <a:rPr lang="ko-KR" altLang="en-US" sz="2000" dirty="0" smtClean="0">
                <a:latin typeface="맑은 고딕" panose="020B0503020000020004" pitchFamily="50" charset="-127"/>
                <a:ea typeface="맑은 고딕" panose="020B0503020000020004" pitchFamily="50" charset="-127"/>
              </a:rPr>
              <a:t>값</a:t>
            </a:r>
            <a:endParaRPr lang="en-US" altLang="ko-KR" sz="2000" dirty="0">
              <a:latin typeface="맑은 고딕" panose="020B0503020000020004" pitchFamily="50" charset="-127"/>
              <a:ea typeface="맑은 고딕" panose="020B0503020000020004" pitchFamily="50" charset="-127"/>
            </a:endParaRPr>
          </a:p>
          <a:p>
            <a:pPr lvl="1"/>
            <a:endParaRPr lang="en-US" altLang="ko-KR" sz="2000" dirty="0" smtClean="0">
              <a:latin typeface="맑은 고딕" panose="020B0503020000020004" pitchFamily="50" charset="-127"/>
              <a:ea typeface="맑은 고딕" panose="020B0503020000020004" pitchFamily="50" charset="-127"/>
            </a:endParaRPr>
          </a:p>
          <a:p>
            <a:pPr marL="457200" lvl="1" indent="0">
              <a:buNone/>
            </a:pPr>
            <a:endParaRPr lang="en-US" altLang="ko-KR" sz="2000" dirty="0" smtClean="0">
              <a:latin typeface="맑은 고딕" panose="020B0503020000020004" pitchFamily="50" charset="-127"/>
              <a:ea typeface="맑은 고딕" panose="020B0503020000020004" pitchFamily="50" charset="-127"/>
            </a:endParaRPr>
          </a:p>
        </p:txBody>
      </p:sp>
    </p:spTree>
    <p:extLst>
      <p:ext uri="{BB962C8B-B14F-4D97-AF65-F5344CB8AC3E}">
        <p14:creationId xmlns:p14="http://schemas.microsoft.com/office/powerpoint/2010/main" val="38646196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표 3"/>
          <p:cNvGraphicFramePr>
            <a:graphicFrameLocks noGrp="1"/>
          </p:cNvGraphicFramePr>
          <p:nvPr>
            <p:extLst>
              <p:ext uri="{D42A27DB-BD31-4B8C-83A1-F6EECF244321}">
                <p14:modId xmlns:p14="http://schemas.microsoft.com/office/powerpoint/2010/main" val="436570458"/>
              </p:ext>
            </p:extLst>
          </p:nvPr>
        </p:nvGraphicFramePr>
        <p:xfrm>
          <a:off x="662558" y="404664"/>
          <a:ext cx="7962900" cy="2808312"/>
        </p:xfrm>
        <a:graphic>
          <a:graphicData uri="http://schemas.openxmlformats.org/drawingml/2006/table">
            <a:tbl>
              <a:tblPr>
                <a:tableStyleId>{284E427A-3D55-4303-BF80-6455036E1DE7}</a:tableStyleId>
              </a:tblPr>
              <a:tblGrid>
                <a:gridCol w="1447800"/>
                <a:gridCol w="1362075"/>
                <a:gridCol w="2752725"/>
                <a:gridCol w="2400300"/>
              </a:tblGrid>
              <a:tr h="820611">
                <a:tc>
                  <a:txBody>
                    <a:bodyPr/>
                    <a:lstStyle/>
                    <a:p>
                      <a:pPr algn="ctr"/>
                      <a:r>
                        <a:rPr lang="en-US" sz="1600" dirty="0"/>
                        <a:t>Stage of Thermal Maturity </a:t>
                      </a:r>
                    </a:p>
                  </a:txBody>
                  <a:tcPr marL="0" marR="0" marT="0" marB="0" anchor="ctr"/>
                </a:tc>
                <a:tc>
                  <a:txBody>
                    <a:bodyPr/>
                    <a:lstStyle/>
                    <a:p>
                      <a:pPr algn="ctr"/>
                      <a:r>
                        <a:rPr lang="en-US" sz="1600" dirty="0"/>
                        <a:t> </a:t>
                      </a:r>
                    </a:p>
                    <a:p>
                      <a:pPr algn="ctr"/>
                      <a:r>
                        <a:rPr lang="en-US" sz="1600" dirty="0"/>
                        <a:t>Temperature</a:t>
                      </a:r>
                      <a:br>
                        <a:rPr lang="en-US" sz="1600" dirty="0"/>
                      </a:br>
                      <a:r>
                        <a:rPr lang="en-US" sz="1600" dirty="0"/>
                        <a:t> </a:t>
                      </a:r>
                    </a:p>
                  </a:txBody>
                  <a:tcPr marL="0" marR="0" marT="0" marB="0" anchor="ctr"/>
                </a:tc>
                <a:tc>
                  <a:txBody>
                    <a:bodyPr/>
                    <a:lstStyle/>
                    <a:p>
                      <a:pPr algn="ctr"/>
                      <a:r>
                        <a:rPr lang="en-US" sz="1600" dirty="0"/>
                        <a:t> </a:t>
                      </a:r>
                    </a:p>
                    <a:p>
                      <a:pPr algn="ctr"/>
                      <a:r>
                        <a:rPr lang="en-US" sz="1600" dirty="0"/>
                        <a:t>Process </a:t>
                      </a:r>
                      <a:br>
                        <a:rPr lang="en-US" sz="1600" dirty="0"/>
                      </a:br>
                      <a:r>
                        <a:rPr lang="en-US" sz="1600" dirty="0"/>
                        <a:t> </a:t>
                      </a:r>
                    </a:p>
                  </a:txBody>
                  <a:tcPr marL="0" marR="0" marT="0" marB="0" anchor="ctr"/>
                </a:tc>
                <a:tc>
                  <a:txBody>
                    <a:bodyPr/>
                    <a:lstStyle/>
                    <a:p>
                      <a:pPr algn="ctr"/>
                      <a:r>
                        <a:rPr lang="en-US" sz="1600" dirty="0"/>
                        <a:t> </a:t>
                      </a:r>
                    </a:p>
                    <a:p>
                      <a:pPr algn="ctr"/>
                      <a:r>
                        <a:rPr lang="en-US" sz="1600" dirty="0"/>
                        <a:t>Product </a:t>
                      </a:r>
                      <a:br>
                        <a:rPr lang="en-US" sz="1600" dirty="0"/>
                      </a:br>
                      <a:r>
                        <a:rPr lang="en-US" sz="1600" dirty="0"/>
                        <a:t> </a:t>
                      </a:r>
                    </a:p>
                  </a:txBody>
                  <a:tcPr marL="0" marR="0" marT="0" marB="0" anchor="ctr"/>
                </a:tc>
              </a:tr>
              <a:tr h="1039440">
                <a:tc>
                  <a:txBody>
                    <a:bodyPr/>
                    <a:lstStyle/>
                    <a:p>
                      <a:pPr algn="ctr"/>
                      <a:r>
                        <a:rPr lang="en-US" sz="1600"/>
                        <a:t>Immature</a:t>
                      </a:r>
                    </a:p>
                  </a:txBody>
                  <a:tcPr marL="0" marR="0" marT="0" marB="0" anchor="ctr"/>
                </a:tc>
                <a:tc>
                  <a:txBody>
                    <a:bodyPr/>
                    <a:lstStyle/>
                    <a:p>
                      <a:pPr algn="ctr"/>
                      <a:r>
                        <a:rPr lang="en-US" sz="1600"/>
                        <a:t>&lt;60 o C</a:t>
                      </a:r>
                    </a:p>
                  </a:txBody>
                  <a:tcPr marL="0" marR="0" marT="0" marB="0" anchor="ctr"/>
                </a:tc>
                <a:tc>
                  <a:txBody>
                    <a:bodyPr/>
                    <a:lstStyle/>
                    <a:p>
                      <a:pPr algn="ctr"/>
                      <a:r>
                        <a:rPr lang="en-US" sz="1600" dirty="0"/>
                        <a:t>Bacterial and plant organic matter converted to kerogens and bitumen</a:t>
                      </a:r>
                    </a:p>
                  </a:txBody>
                  <a:tcPr marL="0" marR="0" marT="0" marB="0" anchor="ctr"/>
                </a:tc>
                <a:tc>
                  <a:txBody>
                    <a:bodyPr/>
                    <a:lstStyle/>
                    <a:p>
                      <a:pPr algn="ctr"/>
                      <a:r>
                        <a:rPr lang="en-US" sz="1600" dirty="0"/>
                        <a:t>Methane generated by microbial activity</a:t>
                      </a:r>
                    </a:p>
                  </a:txBody>
                  <a:tcPr marL="0" marR="0" marT="0" marB="0" anchor="ctr"/>
                </a:tc>
              </a:tr>
              <a:tr h="601781">
                <a:tc>
                  <a:txBody>
                    <a:bodyPr/>
                    <a:lstStyle/>
                    <a:p>
                      <a:pPr algn="ctr"/>
                      <a:r>
                        <a:rPr lang="en-US" sz="1600"/>
                        <a:t>Mature</a:t>
                      </a:r>
                      <a:br>
                        <a:rPr lang="en-US" sz="1600"/>
                      </a:br>
                      <a:r>
                        <a:rPr lang="en-US" sz="1600"/>
                        <a:t> </a:t>
                      </a:r>
                    </a:p>
                  </a:txBody>
                  <a:tcPr marL="0" marR="0" marT="0" marB="0" anchor="ctr"/>
                </a:tc>
                <a:tc>
                  <a:txBody>
                    <a:bodyPr/>
                    <a:lstStyle/>
                    <a:p>
                      <a:pPr algn="ctr"/>
                      <a:r>
                        <a:rPr lang="pt-BR" sz="1600"/>
                        <a:t>60 o C -160 o C</a:t>
                      </a:r>
                      <a:br>
                        <a:rPr lang="pt-BR" sz="1600"/>
                      </a:br>
                      <a:r>
                        <a:rPr lang="pt-BR" sz="1600"/>
                        <a:t> </a:t>
                      </a:r>
                    </a:p>
                  </a:txBody>
                  <a:tcPr marL="0" marR="0" marT="0" marB="0" anchor="ctr"/>
                </a:tc>
                <a:tc>
                  <a:txBody>
                    <a:bodyPr/>
                    <a:lstStyle/>
                    <a:p>
                      <a:pPr algn="ctr"/>
                      <a:r>
                        <a:rPr lang="en-US" sz="1600" dirty="0"/>
                        <a:t>Rock generates and expels most of it's oil</a:t>
                      </a:r>
                    </a:p>
                  </a:txBody>
                  <a:tcPr marL="0" marR="0" marT="0" marB="0" anchor="ctr"/>
                </a:tc>
                <a:tc>
                  <a:txBody>
                    <a:bodyPr/>
                    <a:lstStyle/>
                    <a:p>
                      <a:pPr algn="ctr"/>
                      <a:r>
                        <a:rPr lang="en-US" sz="1600" dirty="0"/>
                        <a:t>Oil</a:t>
                      </a:r>
                      <a:br>
                        <a:rPr lang="en-US" sz="1600" dirty="0"/>
                      </a:br>
                      <a:r>
                        <a:rPr lang="en-US" sz="1600" dirty="0"/>
                        <a:t> </a:t>
                      </a:r>
                    </a:p>
                  </a:txBody>
                  <a:tcPr marL="0" marR="0" marT="0" marB="0" anchor="ctr"/>
                </a:tc>
              </a:tr>
              <a:tr h="346480">
                <a:tc>
                  <a:txBody>
                    <a:bodyPr/>
                    <a:lstStyle/>
                    <a:p>
                      <a:pPr algn="ctr"/>
                      <a:r>
                        <a:rPr lang="en-US" sz="1600"/>
                        <a:t>Postmature</a:t>
                      </a:r>
                    </a:p>
                  </a:txBody>
                  <a:tcPr marL="0" marR="0" marT="0" marB="0" anchor="ctr"/>
                </a:tc>
                <a:tc>
                  <a:txBody>
                    <a:bodyPr/>
                    <a:lstStyle/>
                    <a:p>
                      <a:pPr algn="ctr"/>
                      <a:r>
                        <a:rPr lang="en-US" sz="1600"/>
                        <a:t>&gt;160 o C</a:t>
                      </a:r>
                    </a:p>
                  </a:txBody>
                  <a:tcPr marL="0" marR="0" marT="0" marB="0" anchor="ctr"/>
                </a:tc>
                <a:tc>
                  <a:txBody>
                    <a:bodyPr/>
                    <a:lstStyle/>
                    <a:p>
                      <a:pPr algn="ctr"/>
                      <a:r>
                        <a:rPr lang="en-US" sz="1600" dirty="0" err="1"/>
                        <a:t>Postmature</a:t>
                      </a:r>
                      <a:r>
                        <a:rPr lang="en-US" sz="1600" dirty="0"/>
                        <a:t> for oil/mature for gas</a:t>
                      </a:r>
                    </a:p>
                  </a:txBody>
                  <a:tcPr marL="0" marR="0" marT="0" marB="0" anchor="ctr"/>
                </a:tc>
                <a:tc>
                  <a:txBody>
                    <a:bodyPr/>
                    <a:lstStyle/>
                    <a:p>
                      <a:pPr algn="ctr"/>
                      <a:r>
                        <a:rPr lang="en-US" sz="1600" dirty="0"/>
                        <a:t>Gas</a:t>
                      </a:r>
                    </a:p>
                  </a:txBody>
                  <a:tcPr marL="0" marR="0" marT="0" marB="0" anchor="ctr"/>
                </a:tc>
              </a:tr>
            </a:tbl>
          </a:graphicData>
        </a:graphic>
      </p:graphicFrame>
      <p:sp>
        <p:nvSpPr>
          <p:cNvPr id="5" name="직사각형 4"/>
          <p:cNvSpPr/>
          <p:nvPr/>
        </p:nvSpPr>
        <p:spPr>
          <a:xfrm>
            <a:off x="755576" y="5661248"/>
            <a:ext cx="7776864" cy="276999"/>
          </a:xfrm>
          <a:prstGeom prst="rect">
            <a:avLst/>
          </a:prstGeom>
        </p:spPr>
        <p:txBody>
          <a:bodyPr wrap="square">
            <a:spAutoFit/>
          </a:bodyPr>
          <a:lstStyle/>
          <a:p>
            <a:r>
              <a:rPr lang="en-US" sz="1200" dirty="0"/>
              <a:t>http://www.dcnr.state.pa.us/topogeo/econresource/oilandgas/marcellus/sourcerock_index/sourcerock_maturation/index.htm</a:t>
            </a:r>
          </a:p>
        </p:txBody>
      </p:sp>
      <p:pic>
        <p:nvPicPr>
          <p:cNvPr id="307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3429000"/>
            <a:ext cx="5553075" cy="2066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315422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3088" y="188640"/>
            <a:ext cx="5457825" cy="6134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746039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692696"/>
            <a:ext cx="6667500" cy="4276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1619672" y="5157192"/>
            <a:ext cx="6264696" cy="1015663"/>
          </a:xfrm>
          <a:prstGeom prst="rect">
            <a:avLst/>
          </a:prstGeom>
        </p:spPr>
        <p:txBody>
          <a:bodyPr wrap="square">
            <a:spAutoFit/>
          </a:bodyPr>
          <a:lstStyle/>
          <a:p>
            <a:pPr latinLnBrk="0"/>
            <a:r>
              <a:rPr lang="en-US" sz="1200" dirty="0" err="1">
                <a:latin typeface="맑은 고딕" panose="020B0503020000020004" pitchFamily="50" charset="-127"/>
                <a:ea typeface="맑은 고딕" panose="020B0503020000020004" pitchFamily="50" charset="-127"/>
              </a:rPr>
              <a:t>Crossplots</a:t>
            </a:r>
            <a:r>
              <a:rPr lang="en-US" sz="1200" dirty="0">
                <a:latin typeface="맑은 고딕" panose="020B0503020000020004" pitchFamily="50" charset="-127"/>
                <a:ea typeface="맑은 고딕" panose="020B0503020000020004" pitchFamily="50" charset="-127"/>
              </a:rPr>
              <a:t> of HI vs </a:t>
            </a:r>
            <a:r>
              <a:rPr lang="en-US" sz="1200" dirty="0" err="1">
                <a:latin typeface="맑은 고딕" panose="020B0503020000020004" pitchFamily="50" charset="-127"/>
                <a:ea typeface="맑은 고딕" panose="020B0503020000020004" pitchFamily="50" charset="-127"/>
              </a:rPr>
              <a:t>Tmax</a:t>
            </a:r>
            <a:r>
              <a:rPr lang="en-US" sz="1200" dirty="0">
                <a:latin typeface="맑은 고딕" panose="020B0503020000020004" pitchFamily="50" charset="-127"/>
                <a:ea typeface="맑은 고딕" panose="020B0503020000020004" pitchFamily="50" charset="-127"/>
              </a:rPr>
              <a:t> and HI vs Ro determine organic maturity, kerogen type, and whether the rock is in the oil or gas window. Immature and post mature rocks are not overly interesting as possible source or reservoir rocks. </a:t>
            </a:r>
            <a:endParaRPr lang="en-US" sz="1200" dirty="0" smtClean="0">
              <a:latin typeface="맑은 고딕" panose="020B0503020000020004" pitchFamily="50" charset="-127"/>
              <a:ea typeface="맑은 고딕" panose="020B0503020000020004" pitchFamily="50" charset="-127"/>
            </a:endParaRPr>
          </a:p>
          <a:p>
            <a:pPr latinLnBrk="0"/>
            <a:endParaRPr lang="en-US" sz="1200" dirty="0">
              <a:latin typeface="맑은 고딕" panose="020B0503020000020004" pitchFamily="50" charset="-127"/>
              <a:ea typeface="맑은 고딕" panose="020B0503020000020004" pitchFamily="50" charset="-127"/>
            </a:endParaRPr>
          </a:p>
          <a:p>
            <a:pPr latinLnBrk="0"/>
            <a:r>
              <a:rPr lang="en-US" sz="1200" dirty="0">
                <a:latin typeface="맑은 고딕" panose="020B0503020000020004" pitchFamily="50" charset="-127"/>
                <a:ea typeface="맑은 고딕" panose="020B0503020000020004" pitchFamily="50" charset="-127"/>
              </a:rPr>
              <a:t>https://spec2000.net/11-vshtoc.htm</a:t>
            </a:r>
          </a:p>
        </p:txBody>
      </p:sp>
    </p:spTree>
    <p:extLst>
      <p:ext uri="{BB962C8B-B14F-4D97-AF65-F5344CB8AC3E}">
        <p14:creationId xmlns:p14="http://schemas.microsoft.com/office/powerpoint/2010/main" val="992228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999346"/>
            <a:ext cx="5386338" cy="3662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2195736" y="4683869"/>
            <a:ext cx="5310336" cy="830997"/>
          </a:xfrm>
          <a:prstGeom prst="rect">
            <a:avLst/>
          </a:prstGeom>
        </p:spPr>
        <p:txBody>
          <a:bodyPr wrap="square">
            <a:spAutoFit/>
          </a:bodyPr>
          <a:lstStyle/>
          <a:p>
            <a:pPr latinLnBrk="0"/>
            <a:r>
              <a:rPr lang="en-US" sz="1200" dirty="0"/>
              <a:t>Fig. 8: Plot of PI versus </a:t>
            </a:r>
            <a:r>
              <a:rPr lang="en-US" sz="1200" dirty="0" err="1"/>
              <a:t>Tmax</a:t>
            </a:r>
            <a:r>
              <a:rPr lang="en-US" sz="1200" dirty="0"/>
              <a:t> of the lignite samples from </a:t>
            </a:r>
            <a:r>
              <a:rPr lang="en-US" sz="1200" dirty="0" err="1"/>
              <a:t>Ogwashi-Asaba</a:t>
            </a:r>
            <a:r>
              <a:rPr lang="en-US" sz="1200" dirty="0"/>
              <a:t> Formation </a:t>
            </a:r>
            <a:endParaRPr lang="en-US" sz="1200" dirty="0" smtClean="0"/>
          </a:p>
          <a:p>
            <a:pPr latinLnBrk="0"/>
            <a:endParaRPr lang="en-US" sz="1200" dirty="0"/>
          </a:p>
          <a:p>
            <a:pPr latinLnBrk="0"/>
            <a:r>
              <a:rPr lang="en-US" sz="1200" dirty="0"/>
              <a:t>http://scialert.net/fulltext/?doi=ajes.2011.157.170</a:t>
            </a:r>
          </a:p>
        </p:txBody>
      </p:sp>
    </p:spTree>
    <p:extLst>
      <p:ext uri="{BB962C8B-B14F-4D97-AF65-F5344CB8AC3E}">
        <p14:creationId xmlns:p14="http://schemas.microsoft.com/office/powerpoint/2010/main" val="4525104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3"/>
          <p:cNvSpPr>
            <a:spLocks noGrp="1"/>
          </p:cNvSpPr>
          <p:nvPr>
            <p:ph idx="1"/>
          </p:nvPr>
        </p:nvSpPr>
        <p:spPr>
          <a:xfrm>
            <a:off x="457200" y="1556793"/>
            <a:ext cx="8229600" cy="4844008"/>
          </a:xfrm>
        </p:spPr>
        <p:txBody>
          <a:bodyPr/>
          <a:lstStyle/>
          <a:p>
            <a:r>
              <a:rPr lang="en-US" altLang="ko-KR" dirty="0" smtClean="0">
                <a:latin typeface="맑은 고딕" panose="020B0503020000020004" pitchFamily="50" charset="-127"/>
                <a:ea typeface="맑은 고딕" panose="020B0503020000020004" pitchFamily="50" charset="-127"/>
              </a:rPr>
              <a:t>Pyrolysis </a:t>
            </a:r>
            <a:r>
              <a:rPr lang="ko-KR" altLang="en-US" dirty="0" smtClean="0">
                <a:latin typeface="맑은 고딕" panose="020B0503020000020004" pitchFamily="50" charset="-127"/>
                <a:ea typeface="맑은 고딕" panose="020B0503020000020004" pitchFamily="50" charset="-127"/>
              </a:rPr>
              <a:t>해석 상 문제점</a:t>
            </a:r>
            <a:endParaRPr lang="en-US" altLang="ko-KR" dirty="0" smtClean="0">
              <a:latin typeface="맑은 고딕" panose="020B0503020000020004" pitchFamily="50" charset="-127"/>
              <a:ea typeface="맑은 고딕" panose="020B0503020000020004" pitchFamily="50" charset="-127"/>
            </a:endParaRPr>
          </a:p>
          <a:p>
            <a:endParaRPr lang="en-US" altLang="ko-KR" dirty="0">
              <a:latin typeface="맑은 고딕" panose="020B0503020000020004" pitchFamily="50" charset="-127"/>
              <a:ea typeface="맑은 고딕" panose="020B0503020000020004" pitchFamily="50" charset="-127"/>
            </a:endParaRPr>
          </a:p>
          <a:p>
            <a:pPr lvl="1"/>
            <a:r>
              <a:rPr lang="en-US" altLang="ko-KR" sz="2000" dirty="0" err="1" smtClean="0">
                <a:latin typeface="맑은 고딕" panose="020B0503020000020004" pitchFamily="50" charset="-127"/>
                <a:ea typeface="맑은 고딕" panose="020B0503020000020004" pitchFamily="50" charset="-127"/>
              </a:rPr>
              <a:t>T</a:t>
            </a:r>
            <a:r>
              <a:rPr lang="en-US" altLang="ko-KR" sz="2000" baseline="-25000" dirty="0" err="1" smtClean="0">
                <a:latin typeface="맑은 고딕" panose="020B0503020000020004" pitchFamily="50" charset="-127"/>
                <a:ea typeface="맑은 고딕" panose="020B0503020000020004" pitchFamily="50" charset="-127"/>
              </a:rPr>
              <a:t>max</a:t>
            </a:r>
            <a:r>
              <a:rPr lang="en-US" altLang="ko-KR" sz="2000" dirty="0" smtClean="0">
                <a:latin typeface="맑은 고딕" panose="020B0503020000020004" pitchFamily="50" charset="-127"/>
                <a:ea typeface="맑은 고딕" panose="020B0503020000020004" pitchFamily="50" charset="-127"/>
              </a:rPr>
              <a:t> decreases as sample weight increases</a:t>
            </a:r>
          </a:p>
          <a:p>
            <a:pPr lvl="1"/>
            <a:r>
              <a:rPr lang="en-US" altLang="ko-KR" sz="2000" dirty="0" err="1">
                <a:latin typeface="맑은 고딕" panose="020B0503020000020004" pitchFamily="50" charset="-127"/>
                <a:ea typeface="맑은 고딕" panose="020B0503020000020004" pitchFamily="50" charset="-127"/>
              </a:rPr>
              <a:t>T</a:t>
            </a:r>
            <a:r>
              <a:rPr lang="en-US" altLang="ko-KR" sz="2000" baseline="-25000" dirty="0" err="1">
                <a:latin typeface="맑은 고딕" panose="020B0503020000020004" pitchFamily="50" charset="-127"/>
                <a:ea typeface="맑은 고딕" panose="020B0503020000020004" pitchFamily="50" charset="-127"/>
              </a:rPr>
              <a:t>max</a:t>
            </a:r>
            <a:r>
              <a:rPr lang="en-US" altLang="ko-KR" sz="2000" dirty="0" smtClean="0">
                <a:latin typeface="맑은 고딕" panose="020B0503020000020004" pitchFamily="50" charset="-127"/>
                <a:ea typeface="맑은 고딕" panose="020B0503020000020004" pitchFamily="50" charset="-127"/>
              </a:rPr>
              <a:t> increases as grain size increases</a:t>
            </a:r>
          </a:p>
          <a:p>
            <a:pPr lvl="1"/>
            <a:r>
              <a:rPr lang="en-US" altLang="ko-KR" sz="2000" dirty="0" smtClean="0">
                <a:latin typeface="맑은 고딕" panose="020B0503020000020004" pitchFamily="50" charset="-127"/>
                <a:ea typeface="맑은 고딕" panose="020B0503020000020004" pitchFamily="50" charset="-127"/>
              </a:rPr>
              <a:t>Flow rate: too slow </a:t>
            </a:r>
            <a:r>
              <a:rPr lang="en-US" altLang="ko-KR" sz="2000" dirty="0" smtClean="0">
                <a:latin typeface="맑은 고딕" panose="020B0503020000020004" pitchFamily="50" charset="-127"/>
                <a:ea typeface="맑은 고딕" panose="020B0503020000020004" pitchFamily="50" charset="-127"/>
                <a:sym typeface="Wingdings" panose="05000000000000000000" pitchFamily="2" charset="2"/>
              </a:rPr>
              <a:t> saturate the </a:t>
            </a:r>
            <a:r>
              <a:rPr lang="en-US" altLang="ko-KR" sz="2000" dirty="0" err="1" smtClean="0">
                <a:latin typeface="맑은 고딕" panose="020B0503020000020004" pitchFamily="50" charset="-127"/>
                <a:ea typeface="맑은 고딕" panose="020B0503020000020004" pitchFamily="50" charset="-127"/>
                <a:sym typeface="Wingdings" panose="05000000000000000000" pitchFamily="2" charset="2"/>
              </a:rPr>
              <a:t>dectector</a:t>
            </a:r>
            <a:r>
              <a:rPr lang="en-US" altLang="ko-KR" sz="2000" dirty="0" smtClean="0">
                <a:latin typeface="맑은 고딕" panose="020B0503020000020004" pitchFamily="50" charset="-127"/>
                <a:ea typeface="맑은 고딕" panose="020B0503020000020004" pitchFamily="50" charset="-127"/>
                <a:sym typeface="Wingdings" panose="05000000000000000000" pitchFamily="2" charset="2"/>
              </a:rPr>
              <a:t> and slow the response</a:t>
            </a:r>
          </a:p>
          <a:p>
            <a:pPr lvl="1"/>
            <a:r>
              <a:rPr lang="en-US" altLang="ko-KR" sz="2000" dirty="0" smtClean="0">
                <a:latin typeface="맑은 고딕" panose="020B0503020000020004" pitchFamily="50" charset="-127"/>
                <a:ea typeface="맑은 고딕" panose="020B0503020000020004" pitchFamily="50" charset="-127"/>
                <a:sym typeface="Wingdings" panose="05000000000000000000" pitchFamily="2" charset="2"/>
              </a:rPr>
              <a:t>Splitter </a:t>
            </a:r>
            <a:r>
              <a:rPr lang="en-US" altLang="ko-KR" sz="2000" dirty="0" err="1" smtClean="0">
                <a:latin typeface="맑은 고딕" panose="020B0503020000020004" pitchFamily="50" charset="-127"/>
                <a:ea typeface="맑은 고딕" panose="020B0503020000020004" pitchFamily="50" charset="-127"/>
                <a:sym typeface="Wingdings" panose="05000000000000000000" pitchFamily="2" charset="2"/>
              </a:rPr>
              <a:t>tempertaure</a:t>
            </a:r>
            <a:r>
              <a:rPr lang="en-US" altLang="ko-KR" sz="2000" dirty="0" smtClean="0">
                <a:latin typeface="맑은 고딕" panose="020B0503020000020004" pitchFamily="50" charset="-127"/>
                <a:ea typeface="맑은 고딕" panose="020B0503020000020004" pitchFamily="50" charset="-127"/>
                <a:sym typeface="Wingdings" panose="05000000000000000000" pitchFamily="2" charset="2"/>
              </a:rPr>
              <a:t> too high  may see extra peak (due to ionization)</a:t>
            </a:r>
          </a:p>
          <a:p>
            <a:pPr lvl="1"/>
            <a:r>
              <a:rPr lang="en-US" altLang="ko-KR" sz="2000" dirty="0" smtClean="0">
                <a:latin typeface="맑은 고딕" panose="020B0503020000020004" pitchFamily="50" charset="-127"/>
                <a:ea typeface="맑은 고딕" panose="020B0503020000020004" pitchFamily="50" charset="-127"/>
                <a:sym typeface="Wingdings" panose="05000000000000000000" pitchFamily="2" charset="2"/>
              </a:rPr>
              <a:t>Too heavy or too lean samples may cause some errors in </a:t>
            </a:r>
            <a:r>
              <a:rPr lang="en-US" altLang="ko-KR" sz="2000" dirty="0" err="1" smtClean="0">
                <a:latin typeface="맑은 고딕" panose="020B0503020000020004" pitchFamily="50" charset="-127"/>
                <a:ea typeface="맑은 고딕" panose="020B0503020000020004" pitchFamily="50" charset="-127"/>
              </a:rPr>
              <a:t>T</a:t>
            </a:r>
            <a:r>
              <a:rPr lang="en-US" altLang="ko-KR" sz="2000" baseline="-25000" dirty="0" err="1" smtClean="0">
                <a:latin typeface="맑은 고딕" panose="020B0503020000020004" pitchFamily="50" charset="-127"/>
                <a:ea typeface="맑은 고딕" panose="020B0503020000020004" pitchFamily="50" charset="-127"/>
              </a:rPr>
              <a:t>max</a:t>
            </a:r>
            <a:r>
              <a:rPr lang="en-US" altLang="ko-KR" sz="2000" dirty="0" smtClean="0">
                <a:latin typeface="맑은 고딕" panose="020B0503020000020004" pitchFamily="50" charset="-127"/>
                <a:ea typeface="맑은 고딕" panose="020B0503020000020004" pitchFamily="50" charset="-127"/>
                <a:sym typeface="Wingdings" panose="05000000000000000000" pitchFamily="2" charset="2"/>
              </a:rPr>
              <a:t> determination </a:t>
            </a:r>
          </a:p>
          <a:p>
            <a:pPr lvl="1"/>
            <a:r>
              <a:rPr lang="en-US" altLang="ko-KR" sz="2000" dirty="0" smtClean="0">
                <a:latin typeface="맑은 고딕" panose="020B0503020000020004" pitchFamily="50" charset="-127"/>
                <a:ea typeface="맑은 고딕" panose="020B0503020000020004" pitchFamily="50" charset="-127"/>
                <a:sym typeface="Wingdings" panose="05000000000000000000" pitchFamily="2" charset="2"/>
              </a:rPr>
              <a:t>Mineral matrix effect</a:t>
            </a:r>
          </a:p>
          <a:p>
            <a:pPr lvl="1"/>
            <a:r>
              <a:rPr lang="en-US" altLang="ko-KR" sz="2000" dirty="0" smtClean="0">
                <a:latin typeface="맑은 고딕" panose="020B0503020000020004" pitchFamily="50" charset="-127"/>
                <a:ea typeface="맑은 고딕" panose="020B0503020000020004" pitchFamily="50" charset="-127"/>
                <a:sym typeface="Wingdings" panose="05000000000000000000" pitchFamily="2" charset="2"/>
              </a:rPr>
              <a:t>Flame ionization detector error</a:t>
            </a:r>
            <a:endParaRPr lang="en-US" altLang="ko-KR" sz="2000" dirty="0">
              <a:latin typeface="맑은 고딕" panose="020B0503020000020004" pitchFamily="50" charset="-127"/>
              <a:ea typeface="맑은 고딕" panose="020B0503020000020004" pitchFamily="50" charset="-127"/>
            </a:endParaRPr>
          </a:p>
          <a:p>
            <a:pPr lvl="1"/>
            <a:endParaRPr lang="en-US" altLang="ko-KR" sz="2000" dirty="0" smtClean="0">
              <a:latin typeface="맑은 고딕" panose="020B0503020000020004" pitchFamily="50" charset="-127"/>
              <a:ea typeface="맑은 고딕" panose="020B0503020000020004" pitchFamily="50" charset="-127"/>
            </a:endParaRPr>
          </a:p>
          <a:p>
            <a:pPr marL="457200" lvl="1" indent="0">
              <a:buNone/>
            </a:pPr>
            <a:endParaRPr lang="en-US" altLang="ko-KR" sz="2000" dirty="0" smtClean="0">
              <a:latin typeface="맑은 고딕" panose="020B0503020000020004" pitchFamily="50" charset="-127"/>
              <a:ea typeface="맑은 고딕" panose="020B0503020000020004" pitchFamily="50" charset="-127"/>
            </a:endParaRPr>
          </a:p>
        </p:txBody>
      </p:sp>
    </p:spTree>
    <p:extLst>
      <p:ext uri="{BB962C8B-B14F-4D97-AF65-F5344CB8AC3E}">
        <p14:creationId xmlns:p14="http://schemas.microsoft.com/office/powerpoint/2010/main" val="465558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p:txBody>
          <a:bodyPr/>
          <a:lstStyle/>
          <a:p>
            <a:pPr latinLnBrk="0"/>
            <a:r>
              <a:rPr lang="en-US" dirty="0">
                <a:latin typeface="맑은 고딕" panose="020B0503020000020004" pitchFamily="50" charset="-127"/>
                <a:ea typeface="맑은 고딕" panose="020B0503020000020004" pitchFamily="50" charset="-127"/>
              </a:rPr>
              <a:t>Source Rock Characterization </a:t>
            </a:r>
            <a:r>
              <a:rPr lang="en-US" dirty="0" smtClean="0">
                <a:latin typeface="맑은 고딕" panose="020B0503020000020004" pitchFamily="50" charset="-127"/>
                <a:ea typeface="맑은 고딕" panose="020B0503020000020004" pitchFamily="50" charset="-127"/>
              </a:rPr>
              <a:t>with </a:t>
            </a:r>
            <a:r>
              <a:rPr lang="en-US" dirty="0">
                <a:latin typeface="맑은 고딕" panose="020B0503020000020004" pitchFamily="50" charset="-127"/>
                <a:ea typeface="맑은 고딕" panose="020B0503020000020004" pitchFamily="50" charset="-127"/>
              </a:rPr>
              <a:t>Pyrolysis</a:t>
            </a:r>
          </a:p>
          <a:p>
            <a:pPr latinLnBrk="0"/>
            <a:endParaRPr lang="en-US" dirty="0">
              <a:latin typeface="맑은 고딕" panose="020B0503020000020004" pitchFamily="50" charset="-127"/>
              <a:ea typeface="맑은 고딕" panose="020B0503020000020004" pitchFamily="50" charset="-127"/>
            </a:endParaRPr>
          </a:p>
          <a:p>
            <a:pPr lvl="1" latinLnBrk="0"/>
            <a:r>
              <a:rPr lang="en-US" dirty="0">
                <a:latin typeface="맑은 고딕" panose="020B0503020000020004" pitchFamily="50" charset="-127"/>
                <a:ea typeface="맑은 고딕" panose="020B0503020000020004" pitchFamily="50" charset="-127"/>
              </a:rPr>
              <a:t>Pyrolysis </a:t>
            </a:r>
            <a:r>
              <a:rPr lang="ko-KR" altLang="en-US" dirty="0">
                <a:latin typeface="맑은 고딕" panose="020B0503020000020004" pitchFamily="50" charset="-127"/>
                <a:ea typeface="맑은 고딕" panose="020B0503020000020004" pitchFamily="50" charset="-127"/>
              </a:rPr>
              <a:t>장점</a:t>
            </a:r>
            <a:endParaRPr lang="en-US" altLang="ko-KR" dirty="0">
              <a:latin typeface="맑은 고딕" panose="020B0503020000020004" pitchFamily="50" charset="-127"/>
              <a:ea typeface="맑은 고딕" panose="020B0503020000020004" pitchFamily="50" charset="-127"/>
            </a:endParaRPr>
          </a:p>
          <a:p>
            <a:pPr lvl="2" latinLnBrk="0"/>
            <a:r>
              <a:rPr lang="ko-KR" altLang="en-US" dirty="0">
                <a:latin typeface="맑은 고딕" panose="020B0503020000020004" pitchFamily="50" charset="-127"/>
                <a:ea typeface="맑은 고딕" panose="020B0503020000020004" pitchFamily="50" charset="-127"/>
              </a:rPr>
              <a:t>빠른 분석</a:t>
            </a:r>
            <a:r>
              <a:rPr lang="en-US" dirty="0">
                <a:latin typeface="맑은 고딕" panose="020B0503020000020004" pitchFamily="50" charset="-127"/>
                <a:ea typeface="맑은 고딕" panose="020B0503020000020004" pitchFamily="50" charset="-127"/>
              </a:rPr>
              <a:t> (~30min)</a:t>
            </a:r>
          </a:p>
          <a:p>
            <a:pPr lvl="2" latinLnBrk="0"/>
            <a:r>
              <a:rPr lang="ko-KR" altLang="en-US" dirty="0">
                <a:latin typeface="맑은 고딕" panose="020B0503020000020004" pitchFamily="50" charset="-127"/>
                <a:ea typeface="맑은 고딕" panose="020B0503020000020004" pitchFamily="50" charset="-127"/>
              </a:rPr>
              <a:t>저렴한 비용</a:t>
            </a:r>
            <a:endParaRPr lang="en-US" altLang="ko-KR" dirty="0">
              <a:latin typeface="맑은 고딕" panose="020B0503020000020004" pitchFamily="50" charset="-127"/>
              <a:ea typeface="맑은 고딕" panose="020B0503020000020004" pitchFamily="50" charset="-127"/>
            </a:endParaRPr>
          </a:p>
          <a:p>
            <a:pPr lvl="2" latinLnBrk="0"/>
            <a:r>
              <a:rPr lang="ko-KR" altLang="en-US" dirty="0">
                <a:latin typeface="맑은 고딕" panose="020B0503020000020004" pitchFamily="50" charset="-127"/>
                <a:ea typeface="맑은 고딕" panose="020B0503020000020004" pitchFamily="50" charset="-127"/>
              </a:rPr>
              <a:t>쉬운 이동 </a:t>
            </a:r>
            <a:r>
              <a:rPr lang="en-US" altLang="ko-KR" dirty="0">
                <a:latin typeface="맑은 고딕" panose="020B0503020000020004" pitchFamily="50" charset="-127"/>
                <a:ea typeface="맑은 고딕" panose="020B0503020000020004" pitchFamily="50" charset="-127"/>
              </a:rPr>
              <a:t>(</a:t>
            </a:r>
            <a:r>
              <a:rPr lang="ko-KR" altLang="en-US" dirty="0">
                <a:latin typeface="맑은 고딕" panose="020B0503020000020004" pitchFamily="50" charset="-127"/>
                <a:ea typeface="맑은 고딕" panose="020B0503020000020004" pitchFamily="50" charset="-127"/>
              </a:rPr>
              <a:t>휴대 가능</a:t>
            </a:r>
            <a:r>
              <a:rPr lang="en-US" altLang="ko-KR" dirty="0">
                <a:latin typeface="맑은 고딕" panose="020B0503020000020004" pitchFamily="50" charset="-127"/>
                <a:ea typeface="맑은 고딕" panose="020B0503020000020004" pitchFamily="50" charset="-127"/>
              </a:rPr>
              <a:t>)</a:t>
            </a:r>
          </a:p>
          <a:p>
            <a:pPr lvl="2" latinLnBrk="0"/>
            <a:r>
              <a:rPr lang="ko-KR" altLang="en-US" dirty="0">
                <a:latin typeface="맑은 고딕" panose="020B0503020000020004" pitchFamily="50" charset="-127"/>
                <a:ea typeface="맑은 고딕" panose="020B0503020000020004" pitchFamily="50" charset="-127"/>
              </a:rPr>
              <a:t>적은 시료의 양 </a:t>
            </a:r>
            <a:r>
              <a:rPr lang="en-US" altLang="ko-KR" dirty="0">
                <a:latin typeface="맑은 고딕" panose="020B0503020000020004" pitchFamily="50" charset="-127"/>
                <a:ea typeface="맑은 고딕" panose="020B0503020000020004" pitchFamily="50" charset="-127"/>
              </a:rPr>
              <a:t>(~100mg)</a:t>
            </a:r>
            <a:endParaRPr lang="en-US" dirty="0">
              <a:latin typeface="맑은 고딕" panose="020B0503020000020004" pitchFamily="50" charset="-127"/>
              <a:ea typeface="맑은 고딕" panose="020B0503020000020004" pitchFamily="50" charset="-127"/>
            </a:endParaRPr>
          </a:p>
          <a:p>
            <a:endParaRPr lang="en-US" dirty="0"/>
          </a:p>
        </p:txBody>
      </p:sp>
    </p:spTree>
    <p:extLst>
      <p:ext uri="{BB962C8B-B14F-4D97-AF65-F5344CB8AC3E}">
        <p14:creationId xmlns:p14="http://schemas.microsoft.com/office/powerpoint/2010/main" val="1205110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764704"/>
            <a:ext cx="3414886" cy="4454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직사각형 5"/>
          <p:cNvSpPr/>
          <p:nvPr/>
        </p:nvSpPr>
        <p:spPr>
          <a:xfrm>
            <a:off x="3018334" y="5377668"/>
            <a:ext cx="2745110" cy="276999"/>
          </a:xfrm>
          <a:prstGeom prst="rect">
            <a:avLst/>
          </a:prstGeom>
        </p:spPr>
        <p:txBody>
          <a:bodyPr wrap="none">
            <a:spAutoFit/>
          </a:bodyPr>
          <a:lstStyle/>
          <a:p>
            <a:r>
              <a:rPr lang="en-US" sz="1200" dirty="0"/>
              <a:t>http://wiki.aapg.org/Rock-Eval_pyrolysis</a:t>
            </a:r>
          </a:p>
        </p:txBody>
      </p:sp>
    </p:spTree>
    <p:extLst>
      <p:ext uri="{BB962C8B-B14F-4D97-AF65-F5344CB8AC3E}">
        <p14:creationId xmlns:p14="http://schemas.microsoft.com/office/powerpoint/2010/main" val="4503620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표 4"/>
          <p:cNvGraphicFramePr>
            <a:graphicFrameLocks noGrp="1"/>
          </p:cNvGraphicFramePr>
          <p:nvPr>
            <p:extLst>
              <p:ext uri="{D42A27DB-BD31-4B8C-83A1-F6EECF244321}">
                <p14:modId xmlns:p14="http://schemas.microsoft.com/office/powerpoint/2010/main" val="3933573955"/>
              </p:ext>
            </p:extLst>
          </p:nvPr>
        </p:nvGraphicFramePr>
        <p:xfrm>
          <a:off x="467544" y="692695"/>
          <a:ext cx="8208912" cy="5158606"/>
        </p:xfrm>
        <a:graphic>
          <a:graphicData uri="http://schemas.openxmlformats.org/drawingml/2006/table">
            <a:tbl>
              <a:tblPr>
                <a:tableStyleId>{0505E3EF-67EA-436B-97B2-0124C06EBD24}</a:tableStyleId>
              </a:tblPr>
              <a:tblGrid>
                <a:gridCol w="1800200"/>
                <a:gridCol w="2664296"/>
                <a:gridCol w="3744416"/>
              </a:tblGrid>
              <a:tr h="336048">
                <a:tc>
                  <a:txBody>
                    <a:bodyPr/>
                    <a:lstStyle/>
                    <a:p>
                      <a:pPr latinLnBrk="0"/>
                      <a:r>
                        <a:rPr lang="en-US" sz="1500" dirty="0"/>
                        <a:t>Peak </a:t>
                      </a:r>
                    </a:p>
                  </a:txBody>
                  <a:tcPr marL="74613" marR="74613" marT="37306" marB="37306" anchor="ctr"/>
                </a:tc>
                <a:tc>
                  <a:txBody>
                    <a:bodyPr/>
                    <a:lstStyle/>
                    <a:p>
                      <a:pPr latinLnBrk="0"/>
                      <a:r>
                        <a:rPr lang="en-US" sz="1500"/>
                        <a:t>Is a measurement of… </a:t>
                      </a:r>
                    </a:p>
                  </a:txBody>
                  <a:tcPr marL="74613" marR="74613" marT="37306" marB="37306" anchor="ctr"/>
                </a:tc>
                <a:tc>
                  <a:txBody>
                    <a:bodyPr/>
                    <a:lstStyle/>
                    <a:p>
                      <a:pPr latinLnBrk="0"/>
                      <a:r>
                        <a:rPr lang="en-US" sz="1500"/>
                        <a:t>Comment </a:t>
                      </a:r>
                    </a:p>
                  </a:txBody>
                  <a:tcPr marL="74613" marR="74613" marT="37306" marB="37306" anchor="ctr"/>
                </a:tc>
              </a:tr>
              <a:tr h="1819236">
                <a:tc>
                  <a:txBody>
                    <a:bodyPr/>
                    <a:lstStyle/>
                    <a:p>
                      <a:pPr latinLnBrk="0"/>
                      <a:r>
                        <a:rPr lang="en-US" sz="1500" dirty="0"/>
                        <a:t>S1 mg </a:t>
                      </a:r>
                      <a:r>
                        <a:rPr lang="en-US" sz="1500" dirty="0" err="1"/>
                        <a:t>Hc</a:t>
                      </a:r>
                      <a:r>
                        <a:rPr lang="en-US" sz="1500" dirty="0"/>
                        <a:t>/g rock </a:t>
                      </a:r>
                    </a:p>
                  </a:txBody>
                  <a:tcPr marL="74613" marR="74613" marT="37306" marB="37306" anchor="ctr"/>
                </a:tc>
                <a:tc>
                  <a:txBody>
                    <a:bodyPr/>
                    <a:lstStyle/>
                    <a:p>
                      <a:pPr latinLnBrk="0"/>
                      <a:r>
                        <a:rPr lang="en-US" sz="1500" dirty="0"/>
                        <a:t>The free hydrocarbons present in the sample before the analysis </a:t>
                      </a:r>
                    </a:p>
                  </a:txBody>
                  <a:tcPr marL="74613" marR="74613" marT="37306" marB="37306" anchor="ctr"/>
                </a:tc>
                <a:tc>
                  <a:txBody>
                    <a:bodyPr/>
                    <a:lstStyle/>
                    <a:p>
                      <a:pPr latinLnBrk="0"/>
                      <a:r>
                        <a:rPr lang="en-US" sz="1500" dirty="0"/>
                        <a:t>Can be thought of as a residual hydrocarbon phase. When S1 is large relative to S2, an alternative source such as migrated hydrocarbons or contamination should be suspected </a:t>
                      </a:r>
                    </a:p>
                  </a:txBody>
                  <a:tcPr marL="74613" marR="74613" marT="37306" marB="37306" anchor="ctr"/>
                </a:tc>
              </a:tr>
              <a:tr h="842759">
                <a:tc>
                  <a:txBody>
                    <a:bodyPr/>
                    <a:lstStyle/>
                    <a:p>
                      <a:pPr latinLnBrk="0"/>
                      <a:r>
                        <a:rPr lang="en-US" sz="1500"/>
                        <a:t>S2 mg Hc/g rock </a:t>
                      </a:r>
                    </a:p>
                  </a:txBody>
                  <a:tcPr marL="74613" marR="74613" marT="37306" marB="37306" anchor="ctr"/>
                </a:tc>
                <a:tc>
                  <a:txBody>
                    <a:bodyPr/>
                    <a:lstStyle/>
                    <a:p>
                      <a:pPr latinLnBrk="0"/>
                      <a:r>
                        <a:rPr lang="en-US" sz="1500"/>
                        <a:t>The volume of hydrocarbons that formed during thermal pyrolysis of the sample </a:t>
                      </a:r>
                    </a:p>
                  </a:txBody>
                  <a:tcPr marL="74613" marR="74613" marT="37306" marB="37306" anchor="ctr"/>
                </a:tc>
                <a:tc>
                  <a:txBody>
                    <a:bodyPr/>
                    <a:lstStyle/>
                    <a:p>
                      <a:pPr latinLnBrk="0"/>
                      <a:r>
                        <a:rPr lang="en-US" sz="1500" dirty="0"/>
                        <a:t>Used to estimate the remaining hydrocarbon generating potential of the sample </a:t>
                      </a:r>
                    </a:p>
                  </a:txBody>
                  <a:tcPr marL="74613" marR="74613" marT="37306" marB="37306" anchor="ctr"/>
                </a:tc>
              </a:tr>
              <a:tr h="589404">
                <a:tc>
                  <a:txBody>
                    <a:bodyPr/>
                    <a:lstStyle/>
                    <a:p>
                      <a:pPr latinLnBrk="0"/>
                      <a:r>
                        <a:rPr lang="en-US" sz="1500"/>
                        <a:t>S3 mg Co2/g rock </a:t>
                      </a:r>
                    </a:p>
                  </a:txBody>
                  <a:tcPr marL="74613" marR="74613" marT="37306" marB="37306" anchor="ctr"/>
                </a:tc>
                <a:tc>
                  <a:txBody>
                    <a:bodyPr/>
                    <a:lstStyle/>
                    <a:p>
                      <a:pPr latinLnBrk="0"/>
                      <a:r>
                        <a:rPr lang="en-US" sz="1500"/>
                        <a:t>The CO</a:t>
                      </a:r>
                      <a:r>
                        <a:rPr lang="en-US" sz="1500" baseline="-25000"/>
                        <a:t>2</a:t>
                      </a:r>
                      <a:r>
                        <a:rPr lang="en-US" sz="1500"/>
                        <a:t> yield during thermal breakdown of kerogen </a:t>
                      </a:r>
                    </a:p>
                  </a:txBody>
                  <a:tcPr marL="74613" marR="74613" marT="37306" marB="37306" anchor="ctr"/>
                </a:tc>
                <a:tc>
                  <a:txBody>
                    <a:bodyPr/>
                    <a:lstStyle/>
                    <a:p>
                      <a:pPr latinLnBrk="0"/>
                      <a:r>
                        <a:rPr lang="en-US" sz="1500" dirty="0"/>
                        <a:t>Most prevalent in calcareous source rocks. </a:t>
                      </a:r>
                    </a:p>
                  </a:txBody>
                  <a:tcPr marL="74613" marR="74613" marT="37306" marB="37306" anchor="ctr"/>
                </a:tc>
              </a:tr>
              <a:tr h="1571159">
                <a:tc>
                  <a:txBody>
                    <a:bodyPr/>
                    <a:lstStyle/>
                    <a:p>
                      <a:pPr latinLnBrk="0"/>
                      <a:r>
                        <a:rPr lang="en-US" sz="1500" dirty="0"/>
                        <a:t>S4 mg carbon/g rock </a:t>
                      </a:r>
                    </a:p>
                  </a:txBody>
                  <a:tcPr marL="74613" marR="74613" marT="37306" marB="37306" anchor="ctr"/>
                </a:tc>
                <a:tc>
                  <a:txBody>
                    <a:bodyPr/>
                    <a:lstStyle/>
                    <a:p>
                      <a:pPr latinLnBrk="0"/>
                      <a:r>
                        <a:rPr lang="en-US" sz="1500" dirty="0"/>
                        <a:t>The residual carbon content of the sample </a:t>
                      </a:r>
                    </a:p>
                  </a:txBody>
                  <a:tcPr marL="74613" marR="74613" marT="37306" marB="37306" anchor="ctr"/>
                </a:tc>
                <a:tc>
                  <a:txBody>
                    <a:bodyPr/>
                    <a:lstStyle/>
                    <a:p>
                      <a:pPr latinLnBrk="0"/>
                      <a:r>
                        <a:rPr lang="en-US" sz="1500" dirty="0"/>
                        <a:t>Residual carbon content of sample has little or no potential to generate hydrocarbons due to a lack of hydrogen and the chemical structure of the molecule </a:t>
                      </a:r>
                    </a:p>
                  </a:txBody>
                  <a:tcPr marL="74613" marR="74613" marT="37306" marB="37306" anchor="ctr"/>
                </a:tc>
              </a:tr>
            </a:tbl>
          </a:graphicData>
        </a:graphic>
      </p:graphicFrame>
      <p:sp>
        <p:nvSpPr>
          <p:cNvPr id="6" name="TextBox 5"/>
          <p:cNvSpPr txBox="1"/>
          <p:nvPr/>
        </p:nvSpPr>
        <p:spPr>
          <a:xfrm>
            <a:off x="899592" y="6123001"/>
            <a:ext cx="3077124" cy="369332"/>
          </a:xfrm>
          <a:prstGeom prst="rect">
            <a:avLst/>
          </a:prstGeom>
          <a:noFill/>
        </p:spPr>
        <p:txBody>
          <a:bodyPr wrap="none" rtlCol="0">
            <a:spAutoFit/>
          </a:bodyPr>
          <a:lstStyle/>
          <a:p>
            <a:r>
              <a:rPr lang="en-US" dirty="0" smtClean="0"/>
              <a:t>%TOC=[0.082(S1+S2)+S4]/10</a:t>
            </a:r>
            <a:endParaRPr lang="en-US" dirty="0"/>
          </a:p>
        </p:txBody>
      </p:sp>
      <p:sp>
        <p:nvSpPr>
          <p:cNvPr id="7" name="직사각형 6"/>
          <p:cNvSpPr/>
          <p:nvPr/>
        </p:nvSpPr>
        <p:spPr>
          <a:xfrm>
            <a:off x="5724128" y="6215334"/>
            <a:ext cx="2745110" cy="276999"/>
          </a:xfrm>
          <a:prstGeom prst="rect">
            <a:avLst/>
          </a:prstGeom>
        </p:spPr>
        <p:txBody>
          <a:bodyPr wrap="none">
            <a:spAutoFit/>
          </a:bodyPr>
          <a:lstStyle/>
          <a:p>
            <a:r>
              <a:rPr lang="en-US" sz="1200" dirty="0"/>
              <a:t>http://wiki.aapg.org/Rock-Eval_pyrolysis</a:t>
            </a:r>
          </a:p>
        </p:txBody>
      </p:sp>
    </p:spTree>
    <p:extLst>
      <p:ext uri="{BB962C8B-B14F-4D97-AF65-F5344CB8AC3E}">
        <p14:creationId xmlns:p14="http://schemas.microsoft.com/office/powerpoint/2010/main" val="1100687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p:txBody>
          <a:bodyPr/>
          <a:lstStyle/>
          <a:p>
            <a:r>
              <a:rPr lang="en-US" dirty="0" smtClean="0">
                <a:latin typeface="맑은 고딕" panose="020B0503020000020004" pitchFamily="50" charset="-127"/>
                <a:ea typeface="맑은 고딕" panose="020B0503020000020004" pitchFamily="50" charset="-127"/>
                <a:cs typeface="함초롬바탕" panose="02030504000101010101" pitchFamily="18" charset="-127"/>
              </a:rPr>
              <a:t>Pyrolysis</a:t>
            </a:r>
            <a:r>
              <a:rPr lang="ko-KR" altLang="en-US" dirty="0" smtClean="0">
                <a:latin typeface="맑은 고딕" panose="020B0503020000020004" pitchFamily="50" charset="-127"/>
                <a:ea typeface="맑은 고딕" panose="020B0503020000020004" pitchFamily="50" charset="-127"/>
                <a:cs typeface="함초롬바탕" panose="02030504000101010101" pitchFamily="18" charset="-127"/>
              </a:rPr>
              <a:t>로부터</a:t>
            </a:r>
            <a:endParaRPr lang="en-US" altLang="ko-KR" dirty="0" smtClean="0">
              <a:latin typeface="맑은 고딕" panose="020B0503020000020004" pitchFamily="50" charset="-127"/>
              <a:ea typeface="맑은 고딕" panose="020B0503020000020004" pitchFamily="50" charset="-127"/>
              <a:cs typeface="함초롬바탕" panose="02030504000101010101" pitchFamily="18" charset="-127"/>
            </a:endParaRPr>
          </a:p>
          <a:p>
            <a:pPr lvl="1"/>
            <a:r>
              <a:rPr lang="ko-KR" altLang="en-US" dirty="0" smtClean="0">
                <a:latin typeface="맑은 고딕" panose="020B0503020000020004" pitchFamily="50" charset="-127"/>
                <a:ea typeface="맑은 고딕" panose="020B0503020000020004" pitchFamily="50" charset="-127"/>
                <a:cs typeface="함초롬바탕" panose="02030504000101010101" pitchFamily="18" charset="-127"/>
              </a:rPr>
              <a:t>석유 발생 잠재성 </a:t>
            </a:r>
            <a:r>
              <a:rPr lang="en-US" altLang="ko-KR" dirty="0" smtClean="0">
                <a:latin typeface="맑은 고딕" panose="020B0503020000020004" pitchFamily="50" charset="-127"/>
                <a:ea typeface="맑은 고딕" panose="020B0503020000020004" pitchFamily="50" charset="-127"/>
                <a:cs typeface="함초롬바탕" panose="02030504000101010101" pitchFamily="18" charset="-127"/>
              </a:rPr>
              <a:t>(oil generation potential)</a:t>
            </a:r>
          </a:p>
          <a:p>
            <a:pPr lvl="1"/>
            <a:r>
              <a:rPr lang="ko-KR" altLang="en-US" dirty="0" smtClean="0">
                <a:latin typeface="맑은 고딕" panose="020B0503020000020004" pitchFamily="50" charset="-127"/>
                <a:ea typeface="맑은 고딕" panose="020B0503020000020004" pitchFamily="50" charset="-127"/>
                <a:cs typeface="함초롬바탕" panose="02030504000101010101" pitchFamily="18" charset="-127"/>
              </a:rPr>
              <a:t>유기물 유형 </a:t>
            </a:r>
            <a:r>
              <a:rPr lang="en-US" altLang="ko-KR" dirty="0" smtClean="0">
                <a:latin typeface="맑은 고딕" panose="020B0503020000020004" pitchFamily="50" charset="-127"/>
                <a:ea typeface="맑은 고딕" panose="020B0503020000020004" pitchFamily="50" charset="-127"/>
                <a:cs typeface="함초롬바탕" panose="02030504000101010101" pitchFamily="18" charset="-127"/>
              </a:rPr>
              <a:t>(organic matter type)</a:t>
            </a:r>
          </a:p>
          <a:p>
            <a:pPr lvl="1"/>
            <a:r>
              <a:rPr lang="ko-KR" altLang="en-US" dirty="0" err="1" smtClean="0">
                <a:latin typeface="맑은 고딕" panose="020B0503020000020004" pitchFamily="50" charset="-127"/>
                <a:ea typeface="맑은 고딕" panose="020B0503020000020004" pitchFamily="50" charset="-127"/>
                <a:cs typeface="함초롬바탕" panose="02030504000101010101" pitchFamily="18" charset="-127"/>
              </a:rPr>
              <a:t>열적</a:t>
            </a:r>
            <a:r>
              <a:rPr lang="ko-KR" altLang="en-US" dirty="0" smtClean="0">
                <a:latin typeface="맑은 고딕" panose="020B0503020000020004" pitchFamily="50" charset="-127"/>
                <a:ea typeface="맑은 고딕" panose="020B0503020000020004" pitchFamily="50" charset="-127"/>
                <a:cs typeface="함초롬바탕" panose="02030504000101010101" pitchFamily="18" charset="-127"/>
              </a:rPr>
              <a:t> 성숙도 </a:t>
            </a:r>
            <a:r>
              <a:rPr lang="en-US" altLang="ko-KR" dirty="0" smtClean="0">
                <a:latin typeface="맑은 고딕" panose="020B0503020000020004" pitchFamily="50" charset="-127"/>
                <a:ea typeface="맑은 고딕" panose="020B0503020000020004" pitchFamily="50" charset="-127"/>
                <a:cs typeface="함초롬바탕" panose="02030504000101010101" pitchFamily="18" charset="-127"/>
              </a:rPr>
              <a:t>(</a:t>
            </a:r>
            <a:r>
              <a:rPr lang="ko-KR" altLang="en-US" dirty="0" smtClean="0">
                <a:latin typeface="맑은 고딕" panose="020B0503020000020004" pitchFamily="50" charset="-127"/>
                <a:ea typeface="맑은 고딕" panose="020B0503020000020004" pitchFamily="50" charset="-127"/>
                <a:cs typeface="함초롬바탕" panose="02030504000101010101" pitchFamily="18" charset="-127"/>
              </a:rPr>
              <a:t> </a:t>
            </a:r>
            <a:r>
              <a:rPr lang="en-US" altLang="ko-KR" dirty="0" smtClean="0">
                <a:latin typeface="맑은 고딕" panose="020B0503020000020004" pitchFamily="50" charset="-127"/>
                <a:ea typeface="맑은 고딕" panose="020B0503020000020004" pitchFamily="50" charset="-127"/>
                <a:cs typeface="함초롬바탕" panose="02030504000101010101" pitchFamily="18" charset="-127"/>
              </a:rPr>
              <a:t>thermal maturity)</a:t>
            </a:r>
            <a:endParaRPr lang="en-US" dirty="0">
              <a:latin typeface="맑은 고딕" panose="020B0503020000020004" pitchFamily="50" charset="-127"/>
              <a:ea typeface="맑은 고딕" panose="020B0503020000020004" pitchFamily="50" charset="-127"/>
              <a:cs typeface="함초롬바탕" panose="02030504000101010101" pitchFamily="18" charset="-127"/>
            </a:endParaRPr>
          </a:p>
        </p:txBody>
      </p:sp>
    </p:spTree>
    <p:extLst>
      <p:ext uri="{BB962C8B-B14F-4D97-AF65-F5344CB8AC3E}">
        <p14:creationId xmlns:p14="http://schemas.microsoft.com/office/powerpoint/2010/main" val="3624520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표 2"/>
          <p:cNvGraphicFramePr>
            <a:graphicFrameLocks noGrp="1"/>
          </p:cNvGraphicFramePr>
          <p:nvPr>
            <p:extLst>
              <p:ext uri="{D42A27DB-BD31-4B8C-83A1-F6EECF244321}">
                <p14:modId xmlns:p14="http://schemas.microsoft.com/office/powerpoint/2010/main" val="1190475607"/>
              </p:ext>
            </p:extLst>
          </p:nvPr>
        </p:nvGraphicFramePr>
        <p:xfrm>
          <a:off x="611560" y="2636912"/>
          <a:ext cx="8280920" cy="3931920"/>
        </p:xfrm>
        <a:graphic>
          <a:graphicData uri="http://schemas.openxmlformats.org/drawingml/2006/table">
            <a:tbl>
              <a:tblPr firstRow="1" bandRow="1">
                <a:tableStyleId>{5C22544A-7EE6-4342-B048-85BDC9FD1C3A}</a:tableStyleId>
              </a:tblPr>
              <a:tblGrid>
                <a:gridCol w="1656184"/>
                <a:gridCol w="1656184"/>
                <a:gridCol w="1656184"/>
                <a:gridCol w="1656184"/>
                <a:gridCol w="1656184"/>
              </a:tblGrid>
              <a:tr h="542689">
                <a:tc>
                  <a:txBody>
                    <a:bodyPr/>
                    <a:lstStyle/>
                    <a:p>
                      <a:pPr latinLnBrk="0"/>
                      <a:r>
                        <a:rPr lang="en-US" dirty="0" smtClean="0">
                          <a:solidFill>
                            <a:schemeClr val="tx1"/>
                          </a:solidFill>
                          <a:latin typeface="맑은 고딕" panose="020B0503020000020004" pitchFamily="50" charset="-127"/>
                          <a:ea typeface="맑은 고딕" panose="020B0503020000020004" pitchFamily="50" charset="-127"/>
                        </a:rPr>
                        <a:t>S</a:t>
                      </a:r>
                      <a:r>
                        <a:rPr lang="en-US" baseline="-25000" dirty="0" smtClean="0">
                          <a:solidFill>
                            <a:schemeClr val="tx1"/>
                          </a:solidFill>
                          <a:latin typeface="맑은 고딕" panose="020B0503020000020004" pitchFamily="50" charset="-127"/>
                          <a:ea typeface="맑은 고딕" panose="020B0503020000020004" pitchFamily="50" charset="-127"/>
                        </a:rPr>
                        <a:t>1</a:t>
                      </a:r>
                      <a:r>
                        <a:rPr lang="en-US" dirty="0" smtClean="0">
                          <a:solidFill>
                            <a:schemeClr val="tx1"/>
                          </a:solidFill>
                          <a:latin typeface="맑은 고딕" panose="020B0503020000020004" pitchFamily="50" charset="-127"/>
                          <a:ea typeface="맑은 고딕" panose="020B0503020000020004" pitchFamily="50" charset="-127"/>
                        </a:rPr>
                        <a:t> +S</a:t>
                      </a:r>
                      <a:r>
                        <a:rPr lang="en-US" baseline="-25000" dirty="0" smtClean="0">
                          <a:solidFill>
                            <a:schemeClr val="tx1"/>
                          </a:solidFill>
                          <a:latin typeface="맑은 고딕" panose="020B0503020000020004" pitchFamily="50" charset="-127"/>
                          <a:ea typeface="맑은 고딕" panose="020B0503020000020004" pitchFamily="50" charset="-127"/>
                        </a:rPr>
                        <a:t>2</a:t>
                      </a:r>
                      <a:r>
                        <a:rPr lang="en-US" dirty="0" smtClean="0">
                          <a:solidFill>
                            <a:schemeClr val="tx1"/>
                          </a:solidFill>
                          <a:latin typeface="맑은 고딕" panose="020B0503020000020004" pitchFamily="50" charset="-127"/>
                          <a:ea typeface="맑은 고딕" panose="020B0503020000020004" pitchFamily="50" charset="-127"/>
                        </a:rPr>
                        <a:t> (ppm)</a:t>
                      </a:r>
                      <a:endParaRPr lang="en-US" dirty="0">
                        <a:solidFill>
                          <a:schemeClr val="tx1"/>
                        </a:solidFill>
                        <a:latin typeface="맑은 고딕" panose="020B0503020000020004" pitchFamily="50" charset="-127"/>
                        <a:ea typeface="맑은 고딕" panose="020B0503020000020004" pitchFamily="50" charset="-127"/>
                      </a:endParaRPr>
                    </a:p>
                  </a:txBody>
                  <a:tcPr/>
                </a:tc>
                <a:tc>
                  <a:txBody>
                    <a:bodyPr/>
                    <a:lstStyle/>
                    <a:p>
                      <a:pPr latinLnBrk="0"/>
                      <a:r>
                        <a:rPr lang="en-US" dirty="0" smtClean="0">
                          <a:solidFill>
                            <a:schemeClr val="tx1"/>
                          </a:solidFill>
                          <a:latin typeface="맑은 고딕" panose="020B0503020000020004" pitchFamily="50" charset="-127"/>
                          <a:ea typeface="맑은 고딕" panose="020B0503020000020004" pitchFamily="50" charset="-127"/>
                        </a:rPr>
                        <a:t>0-2</a:t>
                      </a:r>
                      <a:endParaRPr lang="en-US" dirty="0">
                        <a:solidFill>
                          <a:schemeClr val="tx1"/>
                        </a:solidFill>
                        <a:latin typeface="맑은 고딕" panose="020B0503020000020004" pitchFamily="50" charset="-127"/>
                        <a:ea typeface="맑은 고딕" panose="020B0503020000020004" pitchFamily="50" charset="-127"/>
                      </a:endParaRPr>
                    </a:p>
                  </a:txBody>
                  <a:tcPr/>
                </a:tc>
                <a:tc>
                  <a:txBody>
                    <a:bodyPr/>
                    <a:lstStyle/>
                    <a:p>
                      <a:pPr latinLnBrk="0"/>
                      <a:r>
                        <a:rPr lang="en-US" dirty="0" smtClean="0">
                          <a:solidFill>
                            <a:schemeClr val="tx1"/>
                          </a:solidFill>
                          <a:latin typeface="맑은 고딕" panose="020B0503020000020004" pitchFamily="50" charset="-127"/>
                          <a:ea typeface="맑은 고딕" panose="020B0503020000020004" pitchFamily="50" charset="-127"/>
                        </a:rPr>
                        <a:t>2-6</a:t>
                      </a:r>
                      <a:endParaRPr lang="en-US" dirty="0">
                        <a:solidFill>
                          <a:schemeClr val="tx1"/>
                        </a:solidFill>
                        <a:latin typeface="맑은 고딕" panose="020B0503020000020004" pitchFamily="50" charset="-127"/>
                        <a:ea typeface="맑은 고딕" panose="020B0503020000020004" pitchFamily="50" charset="-127"/>
                      </a:endParaRPr>
                    </a:p>
                  </a:txBody>
                  <a:tcPr/>
                </a:tc>
                <a:tc>
                  <a:txBody>
                    <a:bodyPr/>
                    <a:lstStyle/>
                    <a:p>
                      <a:pPr latinLnBrk="0"/>
                      <a:r>
                        <a:rPr lang="en-US" dirty="0" smtClean="0">
                          <a:solidFill>
                            <a:schemeClr val="tx1"/>
                          </a:solidFill>
                          <a:latin typeface="맑은 고딕" panose="020B0503020000020004" pitchFamily="50" charset="-127"/>
                          <a:ea typeface="맑은 고딕" panose="020B0503020000020004" pitchFamily="50" charset="-127"/>
                        </a:rPr>
                        <a:t>6-20</a:t>
                      </a:r>
                      <a:endParaRPr lang="en-US" dirty="0">
                        <a:solidFill>
                          <a:schemeClr val="tx1"/>
                        </a:solidFill>
                        <a:latin typeface="맑은 고딕" panose="020B0503020000020004" pitchFamily="50" charset="-127"/>
                        <a:ea typeface="맑은 고딕" panose="020B0503020000020004" pitchFamily="50" charset="-127"/>
                      </a:endParaRPr>
                    </a:p>
                  </a:txBody>
                  <a:tcPr/>
                </a:tc>
                <a:tc>
                  <a:txBody>
                    <a:bodyPr/>
                    <a:lstStyle/>
                    <a:p>
                      <a:pPr latinLnBrk="0"/>
                      <a:r>
                        <a:rPr lang="en-US" dirty="0" smtClean="0">
                          <a:solidFill>
                            <a:schemeClr val="tx1"/>
                          </a:solidFill>
                          <a:latin typeface="맑은 고딕" panose="020B0503020000020004" pitchFamily="50" charset="-127"/>
                          <a:ea typeface="맑은 고딕" panose="020B0503020000020004" pitchFamily="50" charset="-127"/>
                        </a:rPr>
                        <a:t>20-60{-100+ (oil shale)}</a:t>
                      </a:r>
                      <a:endParaRPr lang="en-US" dirty="0">
                        <a:solidFill>
                          <a:schemeClr val="tx1"/>
                        </a:solidFill>
                        <a:latin typeface="맑은 고딕" panose="020B0503020000020004" pitchFamily="50" charset="-127"/>
                        <a:ea typeface="맑은 고딕" panose="020B0503020000020004" pitchFamily="50" charset="-127"/>
                      </a:endParaRPr>
                    </a:p>
                  </a:txBody>
                  <a:tcPr/>
                </a:tc>
              </a:tr>
              <a:tr h="542689">
                <a:tc>
                  <a:txBody>
                    <a:bodyPr/>
                    <a:lstStyle/>
                    <a:p>
                      <a:pPr latinLnBrk="0"/>
                      <a:r>
                        <a:rPr lang="en-US" dirty="0" smtClean="0">
                          <a:latin typeface="맑은 고딕" panose="020B0503020000020004" pitchFamily="50" charset="-127"/>
                          <a:ea typeface="맑은 고딕" panose="020B0503020000020004" pitchFamily="50" charset="-127"/>
                        </a:rPr>
                        <a:t>Source rock potential</a:t>
                      </a:r>
                      <a:endParaRPr lang="en-US" dirty="0">
                        <a:latin typeface="맑은 고딕" panose="020B0503020000020004" pitchFamily="50" charset="-127"/>
                        <a:ea typeface="맑은 고딕" panose="020B0503020000020004" pitchFamily="50" charset="-127"/>
                      </a:endParaRPr>
                    </a:p>
                  </a:txBody>
                  <a:tcPr/>
                </a:tc>
                <a:tc>
                  <a:txBody>
                    <a:bodyPr/>
                    <a:lstStyle/>
                    <a:p>
                      <a:pPr latinLnBrk="0"/>
                      <a:r>
                        <a:rPr lang="en-US" dirty="0" smtClean="0">
                          <a:latin typeface="맑은 고딕" panose="020B0503020000020004" pitchFamily="50" charset="-127"/>
                          <a:ea typeface="맑은 고딕" panose="020B0503020000020004" pitchFamily="50" charset="-127"/>
                        </a:rPr>
                        <a:t>poor</a:t>
                      </a:r>
                      <a:endParaRPr lang="en-US" dirty="0">
                        <a:latin typeface="맑은 고딕" panose="020B0503020000020004" pitchFamily="50" charset="-127"/>
                        <a:ea typeface="맑은 고딕" panose="020B0503020000020004" pitchFamily="50" charset="-127"/>
                      </a:endParaRPr>
                    </a:p>
                  </a:txBody>
                  <a:tcPr/>
                </a:tc>
                <a:tc>
                  <a:txBody>
                    <a:bodyPr/>
                    <a:lstStyle/>
                    <a:p>
                      <a:pPr latinLnBrk="0"/>
                      <a:r>
                        <a:rPr lang="en-US" dirty="0" smtClean="0">
                          <a:latin typeface="맑은 고딕" panose="020B0503020000020004" pitchFamily="50" charset="-127"/>
                          <a:ea typeface="맑은 고딕" panose="020B0503020000020004" pitchFamily="50" charset="-127"/>
                        </a:rPr>
                        <a:t>fair</a:t>
                      </a:r>
                      <a:endParaRPr lang="en-US" dirty="0">
                        <a:latin typeface="맑은 고딕" panose="020B0503020000020004" pitchFamily="50" charset="-127"/>
                        <a:ea typeface="맑은 고딕" panose="020B0503020000020004" pitchFamily="50" charset="-127"/>
                      </a:endParaRPr>
                    </a:p>
                  </a:txBody>
                  <a:tcPr/>
                </a:tc>
                <a:tc>
                  <a:txBody>
                    <a:bodyPr/>
                    <a:lstStyle/>
                    <a:p>
                      <a:pPr latinLnBrk="0"/>
                      <a:r>
                        <a:rPr lang="en-US" dirty="0" smtClean="0">
                          <a:latin typeface="맑은 고딕" panose="020B0503020000020004" pitchFamily="50" charset="-127"/>
                          <a:ea typeface="맑은 고딕" panose="020B0503020000020004" pitchFamily="50" charset="-127"/>
                        </a:rPr>
                        <a:t>good</a:t>
                      </a:r>
                      <a:endParaRPr lang="en-US" dirty="0">
                        <a:latin typeface="맑은 고딕" panose="020B0503020000020004" pitchFamily="50" charset="-127"/>
                        <a:ea typeface="맑은 고딕" panose="020B0503020000020004" pitchFamily="50" charset="-127"/>
                      </a:endParaRPr>
                    </a:p>
                  </a:txBody>
                  <a:tcPr/>
                </a:tc>
                <a:tc>
                  <a:txBody>
                    <a:bodyPr/>
                    <a:lstStyle/>
                    <a:p>
                      <a:pPr latinLnBrk="0"/>
                      <a:r>
                        <a:rPr lang="en-US" dirty="0" smtClean="0">
                          <a:latin typeface="맑은 고딕" panose="020B0503020000020004" pitchFamily="50" charset="-127"/>
                          <a:ea typeface="맑은 고딕" panose="020B0503020000020004" pitchFamily="50" charset="-127"/>
                        </a:rPr>
                        <a:t>Very good</a:t>
                      </a:r>
                      <a:endParaRPr lang="en-US" dirty="0">
                        <a:latin typeface="맑은 고딕" panose="020B0503020000020004" pitchFamily="50" charset="-127"/>
                        <a:ea typeface="맑은 고딕" panose="020B0503020000020004" pitchFamily="50" charset="-127"/>
                      </a:endParaRPr>
                    </a:p>
                  </a:txBody>
                  <a:tcPr/>
                </a:tc>
              </a:tr>
              <a:tr h="542689">
                <a:tc>
                  <a:txBody>
                    <a:bodyPr/>
                    <a:lstStyle/>
                    <a:p>
                      <a:pPr latinLnBrk="0"/>
                      <a:r>
                        <a:rPr lang="en-US" dirty="0" smtClean="0">
                          <a:latin typeface="맑은 고딕" panose="020B0503020000020004" pitchFamily="50" charset="-127"/>
                          <a:ea typeface="맑은 고딕" panose="020B0503020000020004" pitchFamily="50" charset="-127"/>
                        </a:rPr>
                        <a:t>Type</a:t>
                      </a:r>
                      <a:r>
                        <a:rPr lang="en-US" baseline="0" dirty="0" smtClean="0">
                          <a:latin typeface="맑은 고딕" panose="020B0503020000020004" pitchFamily="50" charset="-127"/>
                          <a:ea typeface="맑은 고딕" panose="020B0503020000020004" pitchFamily="50" charset="-127"/>
                        </a:rPr>
                        <a:t> of product</a:t>
                      </a:r>
                      <a:endParaRPr lang="en-US" dirty="0">
                        <a:latin typeface="맑은 고딕" panose="020B0503020000020004" pitchFamily="50" charset="-127"/>
                        <a:ea typeface="맑은 고딕" panose="020B0503020000020004" pitchFamily="50" charset="-127"/>
                      </a:endParaRPr>
                    </a:p>
                  </a:txBody>
                  <a:tcPr/>
                </a:tc>
                <a:tc>
                  <a:txBody>
                    <a:bodyPr/>
                    <a:lstStyle/>
                    <a:p>
                      <a:pPr latinLnBrk="0"/>
                      <a:r>
                        <a:rPr lang="en-US" dirty="0" smtClean="0">
                          <a:latin typeface="맑은 고딕" panose="020B0503020000020004" pitchFamily="50" charset="-127"/>
                          <a:ea typeface="맑은 고딕" panose="020B0503020000020004" pitchFamily="50" charset="-127"/>
                        </a:rPr>
                        <a:t>Gas, light oil</a:t>
                      </a:r>
                      <a:endParaRPr lang="en-US" dirty="0">
                        <a:latin typeface="맑은 고딕" panose="020B0503020000020004" pitchFamily="50" charset="-127"/>
                        <a:ea typeface="맑은 고딕" panose="020B0503020000020004" pitchFamily="50" charset="-127"/>
                      </a:endParaRPr>
                    </a:p>
                  </a:txBody>
                  <a:tcPr/>
                </a:tc>
                <a:tc gridSpan="3">
                  <a:txBody>
                    <a:bodyPr/>
                    <a:lstStyle/>
                    <a:p>
                      <a:pPr algn="ctr" latinLnBrk="0"/>
                      <a:r>
                        <a:rPr lang="en-US" dirty="0" smtClean="0">
                          <a:latin typeface="맑은 고딕" panose="020B0503020000020004" pitchFamily="50" charset="-127"/>
                          <a:ea typeface="맑은 고딕" panose="020B0503020000020004" pitchFamily="50" charset="-127"/>
                        </a:rPr>
                        <a:t>Oil &amp; gas</a:t>
                      </a:r>
                    </a:p>
                    <a:p>
                      <a:pPr algn="ctr" latinLnBrk="0"/>
                      <a:r>
                        <a:rPr lang="en-US" dirty="0" smtClean="0">
                          <a:latin typeface="맑은 고딕" panose="020B0503020000020004" pitchFamily="50" charset="-127"/>
                          <a:ea typeface="맑은 고딕" panose="020B0503020000020004" pitchFamily="50" charset="-127"/>
                        </a:rPr>
                        <a:t>Various proportion</a:t>
                      </a:r>
                      <a:endParaRPr lang="en-US" dirty="0">
                        <a:latin typeface="맑은 고딕" panose="020B0503020000020004" pitchFamily="50" charset="-127"/>
                        <a:ea typeface="맑은 고딕" panose="020B0503020000020004" pitchFamily="50" charset="-127"/>
                      </a:endParaRPr>
                    </a:p>
                  </a:txBody>
                  <a:tcPr/>
                </a:tc>
                <a:tc hMerge="1">
                  <a:txBody>
                    <a:bodyPr/>
                    <a:lstStyle/>
                    <a:p>
                      <a:pPr latinLnBrk="0"/>
                      <a:endParaRPr lang="en-US" dirty="0">
                        <a:latin typeface="맑은 고딕" panose="020B0503020000020004" pitchFamily="50" charset="-127"/>
                        <a:ea typeface="맑은 고딕" panose="020B0503020000020004" pitchFamily="50" charset="-127"/>
                      </a:endParaRPr>
                    </a:p>
                  </a:txBody>
                  <a:tcPr/>
                </a:tc>
                <a:tc hMerge="1">
                  <a:txBody>
                    <a:bodyPr/>
                    <a:lstStyle/>
                    <a:p>
                      <a:pPr latinLnBrk="0"/>
                      <a:endParaRPr lang="en-US" dirty="0">
                        <a:latin typeface="맑은 고딕" panose="020B0503020000020004" pitchFamily="50" charset="-127"/>
                        <a:ea typeface="맑은 고딕" panose="020B0503020000020004" pitchFamily="50" charset="-127"/>
                      </a:endParaRPr>
                    </a:p>
                  </a:txBody>
                  <a:tcPr/>
                </a:tc>
              </a:tr>
              <a:tr h="542689">
                <a:tc>
                  <a:txBody>
                    <a:bodyPr/>
                    <a:lstStyle/>
                    <a:p>
                      <a:pPr latinLnBrk="0"/>
                      <a:r>
                        <a:rPr lang="en-US" dirty="0" smtClean="0">
                          <a:latin typeface="맑은 고딕" panose="020B0503020000020004" pitchFamily="50" charset="-127"/>
                          <a:ea typeface="맑은 고딕" panose="020B0503020000020004" pitchFamily="50" charset="-127"/>
                        </a:rPr>
                        <a:t>Geologic examples</a:t>
                      </a:r>
                      <a:endParaRPr lang="en-US" dirty="0">
                        <a:latin typeface="맑은 고딕" panose="020B0503020000020004" pitchFamily="50" charset="-127"/>
                        <a:ea typeface="맑은 고딕" panose="020B0503020000020004" pitchFamily="50" charset="-127"/>
                      </a:endParaRPr>
                    </a:p>
                  </a:txBody>
                  <a:tcPr/>
                </a:tc>
                <a:tc>
                  <a:txBody>
                    <a:bodyPr/>
                    <a:lstStyle/>
                    <a:p>
                      <a:pPr latinLnBrk="0"/>
                      <a:r>
                        <a:rPr lang="en-US" dirty="0" smtClean="0">
                          <a:latin typeface="맑은 고딕" panose="020B0503020000020004" pitchFamily="50" charset="-127"/>
                          <a:ea typeface="맑은 고딕" panose="020B0503020000020004" pitchFamily="50" charset="-127"/>
                        </a:rPr>
                        <a:t>Duala Basin,</a:t>
                      </a:r>
                    </a:p>
                    <a:p>
                      <a:pPr latinLnBrk="0"/>
                      <a:r>
                        <a:rPr lang="en-US" dirty="0" smtClean="0">
                          <a:latin typeface="맑은 고딕" panose="020B0503020000020004" pitchFamily="50" charset="-127"/>
                          <a:ea typeface="맑은 고딕" panose="020B0503020000020004" pitchFamily="50" charset="-127"/>
                        </a:rPr>
                        <a:t>Gulf</a:t>
                      </a:r>
                      <a:r>
                        <a:rPr lang="en-US" baseline="0" dirty="0" smtClean="0">
                          <a:latin typeface="맑은 고딕" panose="020B0503020000020004" pitchFamily="50" charset="-127"/>
                          <a:ea typeface="맑은 고딕" panose="020B0503020000020004" pitchFamily="50" charset="-127"/>
                        </a:rPr>
                        <a:t> coast Tertiary sed.,</a:t>
                      </a:r>
                    </a:p>
                    <a:p>
                      <a:pPr latinLnBrk="0"/>
                      <a:r>
                        <a:rPr lang="en-US" baseline="0" dirty="0" smtClean="0">
                          <a:latin typeface="맑은 고딕" panose="020B0503020000020004" pitchFamily="50" charset="-127"/>
                          <a:ea typeface="맑은 고딕" panose="020B0503020000020004" pitchFamily="50" charset="-127"/>
                        </a:rPr>
                        <a:t>Pierre sh.,</a:t>
                      </a:r>
                    </a:p>
                    <a:p>
                      <a:pPr latinLnBrk="0"/>
                      <a:r>
                        <a:rPr lang="en-US" baseline="0" dirty="0" smtClean="0">
                          <a:latin typeface="맑은 고딕" panose="020B0503020000020004" pitchFamily="50" charset="-127"/>
                          <a:ea typeface="맑은 고딕" panose="020B0503020000020004" pitchFamily="50" charset="-127"/>
                        </a:rPr>
                        <a:t>Mancos</a:t>
                      </a:r>
                    </a:p>
                    <a:p>
                      <a:pPr latinLnBrk="0"/>
                      <a:endParaRPr lang="en-US" dirty="0">
                        <a:latin typeface="맑은 고딕" panose="020B0503020000020004" pitchFamily="50" charset="-127"/>
                        <a:ea typeface="맑은 고딕" panose="020B0503020000020004" pitchFamily="50" charset="-127"/>
                      </a:endParaRPr>
                    </a:p>
                  </a:txBody>
                  <a:tcPr/>
                </a:tc>
                <a:tc>
                  <a:txBody>
                    <a:bodyPr/>
                    <a:lstStyle/>
                    <a:p>
                      <a:pPr latinLnBrk="0"/>
                      <a:r>
                        <a:rPr lang="en-US" dirty="0" err="1" smtClean="0">
                          <a:latin typeface="맑은 고딕" panose="020B0503020000020004" pitchFamily="50" charset="-127"/>
                          <a:ea typeface="맑은 고딕" panose="020B0503020000020004" pitchFamily="50" charset="-127"/>
                        </a:rPr>
                        <a:t>Phosphoria</a:t>
                      </a:r>
                      <a:r>
                        <a:rPr lang="en-US" dirty="0" smtClean="0">
                          <a:latin typeface="맑은 고딕" panose="020B0503020000020004" pitchFamily="50" charset="-127"/>
                          <a:ea typeface="맑은 고딕" panose="020B0503020000020004" pitchFamily="50" charset="-127"/>
                        </a:rPr>
                        <a:t>,</a:t>
                      </a:r>
                    </a:p>
                    <a:p>
                      <a:pPr latinLnBrk="0"/>
                      <a:r>
                        <a:rPr lang="en-US" dirty="0" err="1" smtClean="0">
                          <a:latin typeface="맑은 고딕" panose="020B0503020000020004" pitchFamily="50" charset="-127"/>
                          <a:ea typeface="맑은 고딕" panose="020B0503020000020004" pitchFamily="50" charset="-127"/>
                        </a:rPr>
                        <a:t>Mowry</a:t>
                      </a:r>
                      <a:r>
                        <a:rPr lang="en-US" dirty="0" smtClean="0">
                          <a:latin typeface="맑은 고딕" panose="020B0503020000020004" pitchFamily="50" charset="-127"/>
                          <a:ea typeface="맑은 고딕" panose="020B0503020000020004" pitchFamily="50" charset="-127"/>
                        </a:rPr>
                        <a:t> sh.,</a:t>
                      </a:r>
                    </a:p>
                    <a:p>
                      <a:pPr latinLnBrk="0"/>
                      <a:r>
                        <a:rPr lang="en-US" dirty="0" err="1" smtClean="0">
                          <a:latin typeface="맑은 고딕" panose="020B0503020000020004" pitchFamily="50" charset="-127"/>
                          <a:ea typeface="맑은 고딕" panose="020B0503020000020004" pitchFamily="50" charset="-127"/>
                        </a:rPr>
                        <a:t>Niobrora</a:t>
                      </a:r>
                      <a:endParaRPr lang="en-US" dirty="0">
                        <a:latin typeface="맑은 고딕" panose="020B0503020000020004" pitchFamily="50" charset="-127"/>
                        <a:ea typeface="맑은 고딕" panose="020B0503020000020004" pitchFamily="50" charset="-127"/>
                      </a:endParaRPr>
                    </a:p>
                  </a:txBody>
                  <a:tcPr/>
                </a:tc>
                <a:tc>
                  <a:txBody>
                    <a:bodyPr/>
                    <a:lstStyle/>
                    <a:p>
                      <a:pPr latinLnBrk="0"/>
                      <a:r>
                        <a:rPr lang="en-US" dirty="0" err="1" smtClean="0">
                          <a:latin typeface="맑은 고딕" panose="020B0503020000020004" pitchFamily="50" charset="-127"/>
                          <a:ea typeface="맑은 고딕" panose="020B0503020000020004" pitchFamily="50" charset="-127"/>
                        </a:rPr>
                        <a:t>Phosphoria</a:t>
                      </a:r>
                      <a:r>
                        <a:rPr lang="en-US" dirty="0" smtClean="0">
                          <a:latin typeface="맑은 고딕" panose="020B0503020000020004" pitchFamily="50" charset="-127"/>
                          <a:ea typeface="맑은 고딕" panose="020B0503020000020004" pitchFamily="50" charset="-127"/>
                        </a:rPr>
                        <a:t>,</a:t>
                      </a:r>
                    </a:p>
                    <a:p>
                      <a:pPr latinLnBrk="0"/>
                      <a:r>
                        <a:rPr lang="en-US" dirty="0" err="1" smtClean="0">
                          <a:latin typeface="맑은 고딕" panose="020B0503020000020004" pitchFamily="50" charset="-127"/>
                          <a:ea typeface="맑은 고딕" panose="020B0503020000020004" pitchFamily="50" charset="-127"/>
                        </a:rPr>
                        <a:t>Toartian</a:t>
                      </a:r>
                      <a:r>
                        <a:rPr lang="en-US" dirty="0" smtClean="0">
                          <a:latin typeface="맑은 고딕" panose="020B0503020000020004" pitchFamily="50" charset="-127"/>
                          <a:ea typeface="맑은 고딕" panose="020B0503020000020004" pitchFamily="50" charset="-127"/>
                        </a:rPr>
                        <a:t> sh.,</a:t>
                      </a:r>
                    </a:p>
                    <a:p>
                      <a:pPr latinLnBrk="0"/>
                      <a:r>
                        <a:rPr lang="en-US" dirty="0" smtClean="0">
                          <a:latin typeface="맑은 고딕" panose="020B0503020000020004" pitchFamily="50" charset="-127"/>
                          <a:ea typeface="맑은 고딕" panose="020B0503020000020004" pitchFamily="50" charset="-127"/>
                        </a:rPr>
                        <a:t>Paris Tertiary</a:t>
                      </a:r>
                    </a:p>
                    <a:p>
                      <a:pPr latinLnBrk="0"/>
                      <a:endParaRPr lang="en-US" dirty="0">
                        <a:latin typeface="맑은 고딕" panose="020B0503020000020004" pitchFamily="50" charset="-127"/>
                        <a:ea typeface="맑은 고딕" panose="020B0503020000020004" pitchFamily="50" charset="-127"/>
                      </a:endParaRPr>
                    </a:p>
                  </a:txBody>
                  <a:tcPr/>
                </a:tc>
                <a:tc>
                  <a:txBody>
                    <a:bodyPr/>
                    <a:lstStyle/>
                    <a:p>
                      <a:pPr latinLnBrk="0"/>
                      <a:r>
                        <a:rPr lang="en-US" dirty="0" smtClean="0">
                          <a:latin typeface="맑은 고딕" panose="020B0503020000020004" pitchFamily="50" charset="-127"/>
                          <a:ea typeface="맑은 고딕" panose="020B0503020000020004" pitchFamily="50" charset="-127"/>
                        </a:rPr>
                        <a:t>Green river,</a:t>
                      </a:r>
                    </a:p>
                    <a:p>
                      <a:pPr latinLnBrk="0"/>
                      <a:r>
                        <a:rPr lang="en-US" dirty="0" smtClean="0">
                          <a:latin typeface="맑은 고딕" panose="020B0503020000020004" pitchFamily="50" charset="-127"/>
                          <a:ea typeface="맑은 고딕" panose="020B0503020000020004" pitchFamily="50" charset="-127"/>
                        </a:rPr>
                        <a:t>Bakken/ </a:t>
                      </a:r>
                      <a:r>
                        <a:rPr lang="en-US" dirty="0" err="1" smtClean="0">
                          <a:latin typeface="맑은 고딕" panose="020B0503020000020004" pitchFamily="50" charset="-127"/>
                          <a:ea typeface="맑은 고딕" panose="020B0503020000020004" pitchFamily="50" charset="-127"/>
                        </a:rPr>
                        <a:t>Exshad</a:t>
                      </a:r>
                      <a:r>
                        <a:rPr lang="en-US" dirty="0" smtClean="0">
                          <a:latin typeface="맑은 고딕" panose="020B0503020000020004" pitchFamily="50" charset="-127"/>
                          <a:ea typeface="맑은 고딕" panose="020B0503020000020004" pitchFamily="50" charset="-127"/>
                        </a:rPr>
                        <a:t>,</a:t>
                      </a:r>
                    </a:p>
                    <a:p>
                      <a:pPr latinLnBrk="0"/>
                      <a:r>
                        <a:rPr lang="en-US" dirty="0" err="1" smtClean="0">
                          <a:latin typeface="맑은 고딕" panose="020B0503020000020004" pitchFamily="50" charset="-127"/>
                          <a:ea typeface="맑은 고딕" panose="020B0503020000020004" pitchFamily="50" charset="-127"/>
                        </a:rPr>
                        <a:t>Minnolusa</a:t>
                      </a:r>
                      <a:r>
                        <a:rPr lang="en-US" dirty="0" smtClean="0">
                          <a:latin typeface="맑은 고딕" panose="020B0503020000020004" pitchFamily="50" charset="-127"/>
                          <a:ea typeface="맑은 고딕" panose="020B0503020000020004" pitchFamily="50" charset="-127"/>
                        </a:rPr>
                        <a:t>,</a:t>
                      </a:r>
                    </a:p>
                    <a:p>
                      <a:pPr latinLnBrk="0"/>
                      <a:r>
                        <a:rPr lang="en-US" dirty="0" smtClean="0">
                          <a:latin typeface="맑은 고딕" panose="020B0503020000020004" pitchFamily="50" charset="-127"/>
                          <a:ea typeface="맑은 고딕" panose="020B0503020000020004" pitchFamily="50" charset="-127"/>
                        </a:rPr>
                        <a:t>Cretaceous Persian Gulf Coast</a:t>
                      </a:r>
                      <a:endParaRPr lang="en-US" dirty="0">
                        <a:latin typeface="맑은 고딕" panose="020B0503020000020004" pitchFamily="50" charset="-127"/>
                        <a:ea typeface="맑은 고딕" panose="020B0503020000020004" pitchFamily="50" charset="-127"/>
                      </a:endParaRPr>
                    </a:p>
                  </a:txBody>
                  <a:tcPr/>
                </a:tc>
              </a:tr>
            </a:tbl>
          </a:graphicData>
        </a:graphic>
      </p:graphicFrame>
      <p:sp>
        <p:nvSpPr>
          <p:cNvPr id="4" name="내용 개체 틀 3"/>
          <p:cNvSpPr>
            <a:spLocks noGrp="1"/>
          </p:cNvSpPr>
          <p:nvPr>
            <p:ph idx="1"/>
          </p:nvPr>
        </p:nvSpPr>
        <p:spPr>
          <a:xfrm>
            <a:off x="457200" y="1556793"/>
            <a:ext cx="8229600" cy="4844008"/>
          </a:xfrm>
        </p:spPr>
        <p:txBody>
          <a:bodyPr/>
          <a:lstStyle/>
          <a:p>
            <a:r>
              <a:rPr lang="ko-KR" altLang="en-US" dirty="0" smtClean="0">
                <a:latin typeface="맑은 고딕" panose="020B0503020000020004" pitchFamily="50" charset="-127"/>
                <a:ea typeface="맑은 고딕" panose="020B0503020000020004" pitchFamily="50" charset="-127"/>
              </a:rPr>
              <a:t>석유 발생 잠재성</a:t>
            </a:r>
            <a:endParaRPr lang="en-US" altLang="ko-KR" dirty="0">
              <a:latin typeface="맑은 고딕" panose="020B0503020000020004" pitchFamily="50" charset="-127"/>
              <a:ea typeface="맑은 고딕" panose="020B0503020000020004" pitchFamily="50" charset="-127"/>
            </a:endParaRPr>
          </a:p>
          <a:p>
            <a:pPr lvl="1"/>
            <a:r>
              <a:rPr lang="en-US" altLang="ko-KR" sz="2000" dirty="0" smtClean="0">
                <a:latin typeface="맑은 고딕" panose="020B0503020000020004" pitchFamily="50" charset="-127"/>
                <a:ea typeface="맑은 고딕" panose="020B0503020000020004" pitchFamily="50" charset="-127"/>
              </a:rPr>
              <a:t>S</a:t>
            </a:r>
            <a:r>
              <a:rPr lang="en-US" altLang="ko-KR" sz="2000" baseline="-25000" dirty="0" smtClean="0">
                <a:latin typeface="맑은 고딕" panose="020B0503020000020004" pitchFamily="50" charset="-127"/>
                <a:ea typeface="맑은 고딕" panose="020B0503020000020004" pitchFamily="50" charset="-127"/>
              </a:rPr>
              <a:t>1</a:t>
            </a:r>
            <a:r>
              <a:rPr lang="en-US" altLang="ko-KR" sz="2000" dirty="0" smtClean="0">
                <a:latin typeface="맑은 고딕" panose="020B0503020000020004" pitchFamily="50" charset="-127"/>
                <a:ea typeface="맑은 고딕" panose="020B0503020000020004" pitchFamily="50" charset="-127"/>
              </a:rPr>
              <a:t>+S</a:t>
            </a:r>
            <a:r>
              <a:rPr lang="en-US" altLang="ko-KR" sz="2000" baseline="-25000" dirty="0" smtClean="0">
                <a:latin typeface="맑은 고딕" panose="020B0503020000020004" pitchFamily="50" charset="-127"/>
                <a:ea typeface="맑은 고딕" panose="020B0503020000020004" pitchFamily="50" charset="-127"/>
              </a:rPr>
              <a:t>2</a:t>
            </a:r>
            <a:r>
              <a:rPr lang="ko-KR" altLang="en-US" sz="2000" dirty="0" smtClean="0">
                <a:latin typeface="맑은 고딕" panose="020B0503020000020004" pitchFamily="50" charset="-127"/>
                <a:ea typeface="맑은 고딕" panose="020B0503020000020004" pitchFamily="50" charset="-127"/>
              </a:rPr>
              <a:t>의 양</a:t>
            </a:r>
            <a:r>
              <a:rPr lang="en-US" altLang="ko-KR" sz="2000" dirty="0" smtClean="0">
                <a:latin typeface="맑은 고딕" panose="020B0503020000020004" pitchFamily="50" charset="-127"/>
                <a:ea typeface="맑은 고딕" panose="020B0503020000020004" pitchFamily="50" charset="-127"/>
              </a:rPr>
              <a:t>(kg/ton, mg/g, ppm)</a:t>
            </a:r>
            <a:r>
              <a:rPr lang="ko-KR" altLang="en-US" sz="2000" dirty="0" smtClean="0">
                <a:latin typeface="맑은 고딕" panose="020B0503020000020004" pitchFamily="50" charset="-127"/>
                <a:ea typeface="맑은 고딕" panose="020B0503020000020004" pitchFamily="50" charset="-127"/>
              </a:rPr>
              <a:t>에 따라</a:t>
            </a:r>
            <a:endParaRPr lang="en-US" altLang="ko-KR" sz="2000" dirty="0" smtClean="0">
              <a:latin typeface="맑은 고딕" panose="020B0503020000020004" pitchFamily="50" charset="-127"/>
              <a:ea typeface="맑은 고딕" panose="020B0503020000020004" pitchFamily="50" charset="-127"/>
            </a:endParaRPr>
          </a:p>
        </p:txBody>
      </p:sp>
    </p:spTree>
    <p:extLst>
      <p:ext uri="{BB962C8B-B14F-4D97-AF65-F5344CB8AC3E}">
        <p14:creationId xmlns:p14="http://schemas.microsoft.com/office/powerpoint/2010/main" val="109874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내용 개체 틀 3"/>
              <p:cNvSpPr>
                <a:spLocks noGrp="1"/>
              </p:cNvSpPr>
              <p:nvPr>
                <p:ph idx="1"/>
              </p:nvPr>
            </p:nvSpPr>
            <p:spPr>
              <a:xfrm>
                <a:off x="457200" y="1556793"/>
                <a:ext cx="8229600" cy="4844008"/>
              </a:xfrm>
            </p:spPr>
            <p:txBody>
              <a:bodyPr/>
              <a:lstStyle/>
              <a:p>
                <a:r>
                  <a:rPr lang="ko-KR" altLang="en-US" dirty="0" smtClean="0">
                    <a:latin typeface="맑은 고딕" panose="020B0503020000020004" pitchFamily="50" charset="-127"/>
                    <a:ea typeface="맑은 고딕" panose="020B0503020000020004" pitchFamily="50" charset="-127"/>
                  </a:rPr>
                  <a:t>유기물의 유형 </a:t>
                </a:r>
                <a:r>
                  <a:rPr lang="en-US" altLang="ko-KR" dirty="0" smtClean="0">
                    <a:latin typeface="맑은 고딕" panose="020B0503020000020004" pitchFamily="50" charset="-127"/>
                    <a:ea typeface="맑은 고딕" panose="020B0503020000020004" pitchFamily="50" charset="-127"/>
                  </a:rPr>
                  <a:t>(Type of Kerogen)</a:t>
                </a:r>
              </a:p>
              <a:p>
                <a:endParaRPr lang="en-US" altLang="ko-KR" dirty="0">
                  <a:latin typeface="맑은 고딕" panose="020B0503020000020004" pitchFamily="50" charset="-127"/>
                  <a:ea typeface="맑은 고딕" panose="020B0503020000020004" pitchFamily="50" charset="-127"/>
                </a:endParaRPr>
              </a:p>
              <a:p>
                <a:pPr lvl="1"/>
                <a:r>
                  <a:rPr lang="en-US" altLang="ko-KR" sz="2000" dirty="0" smtClean="0">
                    <a:latin typeface="맑은 고딕" panose="020B0503020000020004" pitchFamily="50" charset="-127"/>
                    <a:ea typeface="맑은 고딕" panose="020B0503020000020004" pitchFamily="50" charset="-127"/>
                  </a:rPr>
                  <a:t>S</a:t>
                </a:r>
                <a:r>
                  <a:rPr lang="en-US" altLang="ko-KR" sz="2000" baseline="-25000" dirty="0" smtClean="0">
                    <a:latin typeface="맑은 고딕" panose="020B0503020000020004" pitchFamily="50" charset="-127"/>
                    <a:ea typeface="맑은 고딕" panose="020B0503020000020004" pitchFamily="50" charset="-127"/>
                  </a:rPr>
                  <a:t>2</a:t>
                </a:r>
                <a:r>
                  <a:rPr lang="en-US" altLang="ko-KR" sz="2000" dirty="0" smtClean="0">
                    <a:latin typeface="맑은 고딕" panose="020B0503020000020004" pitchFamily="50" charset="-127"/>
                    <a:ea typeface="맑은 고딕" panose="020B0503020000020004" pitchFamily="50" charset="-127"/>
                  </a:rPr>
                  <a:t>/TOC= hydrogen index </a:t>
                </a:r>
                <a14:m>
                  <m:oMath xmlns:m="http://schemas.openxmlformats.org/officeDocument/2006/math">
                    <m:r>
                      <a:rPr lang="en-US" altLang="ko-KR" sz="2000" i="1" smtClean="0">
                        <a:latin typeface="Cambria Math"/>
                        <a:ea typeface="Cambria Math"/>
                      </a:rPr>
                      <m:t>→</m:t>
                    </m:r>
                  </m:oMath>
                </a14:m>
                <a:r>
                  <a:rPr lang="en-US" altLang="ko-KR" sz="2000" dirty="0" smtClean="0">
                    <a:latin typeface="맑은 고딕" panose="020B0503020000020004" pitchFamily="50" charset="-127"/>
                    <a:ea typeface="맑은 고딕" panose="020B0503020000020004" pitchFamily="50" charset="-127"/>
                  </a:rPr>
                  <a:t> can be converted to H/C</a:t>
                </a:r>
              </a:p>
              <a:p>
                <a:pPr lvl="1"/>
                <a:r>
                  <a:rPr lang="en-US" altLang="ko-KR" sz="2000" dirty="0" smtClean="0">
                    <a:latin typeface="맑은 고딕" panose="020B0503020000020004" pitchFamily="50" charset="-127"/>
                    <a:ea typeface="맑은 고딕" panose="020B0503020000020004" pitchFamily="50" charset="-127"/>
                  </a:rPr>
                  <a:t>S</a:t>
                </a:r>
                <a:r>
                  <a:rPr lang="en-US" altLang="ko-KR" sz="2000" baseline="-25000" dirty="0" smtClean="0">
                    <a:latin typeface="맑은 고딕" panose="020B0503020000020004" pitchFamily="50" charset="-127"/>
                    <a:ea typeface="맑은 고딕" panose="020B0503020000020004" pitchFamily="50" charset="-127"/>
                  </a:rPr>
                  <a:t>3</a:t>
                </a:r>
                <a:r>
                  <a:rPr lang="en-US" altLang="ko-KR" sz="2000" dirty="0" smtClean="0">
                    <a:latin typeface="맑은 고딕" panose="020B0503020000020004" pitchFamily="50" charset="-127"/>
                    <a:ea typeface="맑은 고딕" panose="020B0503020000020004" pitchFamily="50" charset="-127"/>
                  </a:rPr>
                  <a:t>/TOC= oxygen index </a:t>
                </a:r>
                <a14:m>
                  <m:oMath xmlns:m="http://schemas.openxmlformats.org/officeDocument/2006/math">
                    <m:r>
                      <a:rPr lang="en-US" altLang="ko-KR" sz="2000" i="1">
                        <a:latin typeface="Cambria Math"/>
                        <a:ea typeface="Cambria Math"/>
                      </a:rPr>
                      <m:t>→</m:t>
                    </m:r>
                  </m:oMath>
                </a14:m>
                <a:r>
                  <a:rPr lang="en-US" altLang="ko-KR" sz="2000" dirty="0" smtClean="0">
                    <a:latin typeface="맑은 고딕" panose="020B0503020000020004" pitchFamily="50" charset="-127"/>
                    <a:ea typeface="맑은 고딕" panose="020B0503020000020004" pitchFamily="50" charset="-127"/>
                  </a:rPr>
                  <a:t> can be converted to O/C</a:t>
                </a:r>
              </a:p>
              <a:p>
                <a:pPr lvl="1"/>
                <a:r>
                  <a:rPr lang="en-US" altLang="ko-KR" sz="2000" dirty="0" smtClean="0">
                    <a:latin typeface="맑은 고딕" panose="020B0503020000020004" pitchFamily="50" charset="-127"/>
                    <a:ea typeface="맑은 고딕" panose="020B0503020000020004" pitchFamily="50" charset="-127"/>
                  </a:rPr>
                  <a:t>S</a:t>
                </a:r>
                <a:r>
                  <a:rPr lang="en-US" altLang="ko-KR" sz="2000" baseline="-25000" dirty="0" smtClean="0">
                    <a:latin typeface="맑은 고딕" panose="020B0503020000020004" pitchFamily="50" charset="-127"/>
                    <a:ea typeface="맑은 고딕" panose="020B0503020000020004" pitchFamily="50" charset="-127"/>
                  </a:rPr>
                  <a:t>2</a:t>
                </a:r>
                <a:r>
                  <a:rPr lang="en-US" altLang="ko-KR" sz="2000" dirty="0" smtClean="0">
                    <a:latin typeface="맑은 고딕" panose="020B0503020000020004" pitchFamily="50" charset="-127"/>
                    <a:ea typeface="맑은 고딕" panose="020B0503020000020004" pitchFamily="50" charset="-127"/>
                  </a:rPr>
                  <a:t>/S</a:t>
                </a:r>
                <a:r>
                  <a:rPr lang="en-US" altLang="ko-KR" sz="2000" baseline="-25000" dirty="0" smtClean="0">
                    <a:latin typeface="맑은 고딕" panose="020B0503020000020004" pitchFamily="50" charset="-127"/>
                    <a:ea typeface="맑은 고딕" panose="020B0503020000020004" pitchFamily="50" charset="-127"/>
                  </a:rPr>
                  <a:t>3</a:t>
                </a:r>
                <a:r>
                  <a:rPr lang="en-US" altLang="ko-KR" sz="2000" dirty="0">
                    <a:latin typeface="맑은 고딕" panose="020B0503020000020004" pitchFamily="50" charset="-127"/>
                    <a:ea typeface="맑은 고딕" panose="020B0503020000020004" pitchFamily="50" charset="-127"/>
                  </a:rPr>
                  <a:t> </a:t>
                </a:r>
                <a:r>
                  <a:rPr lang="en-US" altLang="ko-KR" sz="2000" dirty="0" smtClean="0">
                    <a:latin typeface="맑은 고딕" panose="020B0503020000020004" pitchFamily="50" charset="-127"/>
                    <a:ea typeface="맑은 고딕" panose="020B0503020000020004" pitchFamily="50" charset="-127"/>
                  </a:rPr>
                  <a:t>= H/O, </a:t>
                </a:r>
                <a:r>
                  <a:rPr lang="ko-KR" altLang="en-US" sz="2000" dirty="0" smtClean="0">
                    <a:latin typeface="맑은 고딕" panose="020B0503020000020004" pitchFamily="50" charset="-127"/>
                    <a:ea typeface="맑은 고딕" panose="020B0503020000020004" pitchFamily="50" charset="-127"/>
                  </a:rPr>
                  <a:t>높을수록 잠재성 떨어짐 </a:t>
                </a:r>
                <a:r>
                  <a:rPr lang="en-US" altLang="ko-KR" sz="2000" dirty="0" smtClean="0">
                    <a:latin typeface="맑은 고딕" panose="020B0503020000020004" pitchFamily="50" charset="-127"/>
                    <a:ea typeface="맑은 고딕" panose="020B0503020000020004" pitchFamily="50" charset="-127"/>
                  </a:rPr>
                  <a:t>(</a:t>
                </a:r>
                <a:r>
                  <a:rPr lang="ko-KR" altLang="en-US" sz="2000" dirty="0" smtClean="0">
                    <a:latin typeface="맑은 고딕" panose="020B0503020000020004" pitchFamily="50" charset="-127"/>
                    <a:ea typeface="맑은 고딕" panose="020B0503020000020004" pitchFamily="50" charset="-127"/>
                  </a:rPr>
                  <a:t>예</a:t>
                </a:r>
                <a:r>
                  <a:rPr lang="en-US" altLang="ko-KR" sz="2000" dirty="0" smtClean="0">
                    <a:latin typeface="맑은 고딕" panose="020B0503020000020004" pitchFamily="50" charset="-127"/>
                    <a:ea typeface="맑은 고딕" panose="020B0503020000020004" pitchFamily="50" charset="-127"/>
                  </a:rPr>
                  <a:t>, type III)</a:t>
                </a:r>
              </a:p>
            </p:txBody>
          </p:sp>
        </mc:Choice>
        <mc:Fallback>
          <p:sp>
            <p:nvSpPr>
              <p:cNvPr id="4" name="내용 개체 틀 3"/>
              <p:cNvSpPr>
                <a:spLocks noGrp="1" noRot="1" noChangeAspect="1" noMove="1" noResize="1" noEditPoints="1" noAdjustHandles="1" noChangeArrowheads="1" noChangeShapeType="1" noTextEdit="1"/>
              </p:cNvSpPr>
              <p:nvPr>
                <p:ph idx="1"/>
              </p:nvPr>
            </p:nvSpPr>
            <p:spPr>
              <a:xfrm>
                <a:off x="457200" y="1556793"/>
                <a:ext cx="8229600" cy="4844008"/>
              </a:xfrm>
              <a:blipFill rotWithShape="1">
                <a:blip r:embed="rId2"/>
                <a:stretch>
                  <a:fillRect t="-755"/>
                </a:stretch>
              </a:blipFill>
            </p:spPr>
            <p:txBody>
              <a:bodyPr/>
              <a:lstStyle/>
              <a:p>
                <a:r>
                  <a:rPr lang="en-US">
                    <a:noFill/>
                  </a:rPr>
                  <a:t> </a:t>
                </a:r>
              </a:p>
            </p:txBody>
          </p:sp>
        </mc:Fallback>
      </mc:AlternateContent>
    </p:spTree>
    <p:extLst>
      <p:ext uri="{BB962C8B-B14F-4D97-AF65-F5344CB8AC3E}">
        <p14:creationId xmlns:p14="http://schemas.microsoft.com/office/powerpoint/2010/main" val="42281262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직사각형 1"/>
          <p:cNvSpPr/>
          <p:nvPr/>
        </p:nvSpPr>
        <p:spPr>
          <a:xfrm>
            <a:off x="827585" y="5517232"/>
            <a:ext cx="7560840" cy="1200329"/>
          </a:xfrm>
          <a:prstGeom prst="rect">
            <a:avLst/>
          </a:prstGeom>
        </p:spPr>
        <p:txBody>
          <a:bodyPr wrap="square">
            <a:spAutoFit/>
          </a:bodyPr>
          <a:lstStyle/>
          <a:p>
            <a:pPr latinLnBrk="0"/>
            <a:r>
              <a:rPr lang="en-US" sz="1200" dirty="0"/>
              <a:t>Figure 7 Modified Van </a:t>
            </a:r>
            <a:r>
              <a:rPr lang="en-US" sz="1200" dirty="0" err="1"/>
              <a:t>Krevelen</a:t>
            </a:r>
            <a:r>
              <a:rPr lang="en-US" sz="1200" dirty="0"/>
              <a:t> diagram of the hydrogen index (HI) vs. the oxygen index (OI). Little to no remaining hydrocarbon generation potential is indicated for the samples. The enlarged section (right) displays the highest HI and OI values for the Upper Devonian sample 119.628 from the </a:t>
            </a:r>
            <a:r>
              <a:rPr lang="en-US" sz="1200" dirty="0" err="1"/>
              <a:t>Arkhangel</a:t>
            </a:r>
            <a:r>
              <a:rPr lang="en-US" sz="1200" dirty="0"/>
              <a:t> Bay, suggesting slightly lower maturities toward the north of Novaya Zemlya. TOC = total organic carbon</a:t>
            </a:r>
            <a:r>
              <a:rPr lang="en-US" sz="1200" dirty="0" smtClean="0"/>
              <a:t>.</a:t>
            </a:r>
          </a:p>
          <a:p>
            <a:pPr latinLnBrk="0"/>
            <a:endParaRPr lang="en-US" sz="1200" dirty="0"/>
          </a:p>
          <a:p>
            <a:pPr latinLnBrk="0"/>
            <a:r>
              <a:rPr lang="en-US" sz="1200" dirty="0"/>
              <a:t>http://aapgbull.geoscienceworld.org/cgi/content-nw/full/94/6/791/FG7 </a:t>
            </a:r>
            <a:endParaRPr lang="en-US" sz="12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5352" y="260648"/>
            <a:ext cx="6011042" cy="50192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121290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3457" y="116632"/>
            <a:ext cx="5274978" cy="6356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직사각형 1"/>
          <p:cNvSpPr/>
          <p:nvPr/>
        </p:nvSpPr>
        <p:spPr>
          <a:xfrm>
            <a:off x="2055943" y="6581001"/>
            <a:ext cx="4572000" cy="276999"/>
          </a:xfrm>
          <a:prstGeom prst="rect">
            <a:avLst/>
          </a:prstGeom>
        </p:spPr>
        <p:txBody>
          <a:bodyPr>
            <a:spAutoFit/>
          </a:bodyPr>
          <a:lstStyle/>
          <a:p>
            <a:r>
              <a:rPr lang="en-US" sz="1200" dirty="0"/>
              <a:t>http://www.chemterra.com/resource-play-consulting/</a:t>
            </a:r>
          </a:p>
        </p:txBody>
      </p:sp>
    </p:spTree>
    <p:extLst>
      <p:ext uri="{BB962C8B-B14F-4D97-AF65-F5344CB8AC3E}">
        <p14:creationId xmlns:p14="http://schemas.microsoft.com/office/powerpoint/2010/main" val="23893219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모듈">
  <a:themeElements>
    <a:clrScheme name="모듈">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Office 클래식">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모듈">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2354</TotalTime>
  <Words>877</Words>
  <Application>Microsoft Office PowerPoint</Application>
  <PresentationFormat>화면 슬라이드 쇼(4:3)</PresentationFormat>
  <Paragraphs>118</Paragraphs>
  <Slides>15</Slides>
  <Notes>0</Notes>
  <HiddenSlides>0</HiddenSlides>
  <MMClips>0</MMClips>
  <ScaleCrop>false</ScaleCrop>
  <HeadingPairs>
    <vt:vector size="4" baseType="variant">
      <vt:variant>
        <vt:lpstr>테마</vt:lpstr>
      </vt:variant>
      <vt:variant>
        <vt:i4>1</vt:i4>
      </vt:variant>
      <vt:variant>
        <vt:lpstr>슬라이드 제목</vt:lpstr>
      </vt:variant>
      <vt:variant>
        <vt:i4>15</vt:i4>
      </vt:variant>
    </vt:vector>
  </HeadingPairs>
  <TitlesOfParts>
    <vt:vector size="16" baseType="lpstr">
      <vt:lpstr>모듈</vt:lpstr>
      <vt:lpstr>Ch.13 Source Rock Evaluation</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Company>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Geochemistry &amp; Lab</dc:title>
  <dc:creator>user</dc:creator>
  <cp:lastModifiedBy>jyy</cp:lastModifiedBy>
  <cp:revision>104</cp:revision>
  <dcterms:created xsi:type="dcterms:W3CDTF">2012-03-04T11:34:30Z</dcterms:created>
  <dcterms:modified xsi:type="dcterms:W3CDTF">2015-06-04T07:33:58Z</dcterms:modified>
</cp:coreProperties>
</file>